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0" r:id="rId1"/>
    <p:sldMasterId id="2147483692" r:id="rId2"/>
  </p:sldMasterIdLst>
  <p:notesMasterIdLst>
    <p:notesMasterId r:id="rId39"/>
  </p:notesMasterIdLst>
  <p:sldIdLst>
    <p:sldId id="256" r:id="rId3"/>
    <p:sldId id="257" r:id="rId4"/>
    <p:sldId id="298" r:id="rId5"/>
    <p:sldId id="259" r:id="rId6"/>
    <p:sldId id="261" r:id="rId7"/>
    <p:sldId id="262" r:id="rId8"/>
    <p:sldId id="263" r:id="rId9"/>
    <p:sldId id="264" r:id="rId10"/>
    <p:sldId id="265" r:id="rId11"/>
    <p:sldId id="266" r:id="rId12"/>
    <p:sldId id="311" r:id="rId13"/>
    <p:sldId id="301" r:id="rId14"/>
    <p:sldId id="315" r:id="rId15"/>
    <p:sldId id="317" r:id="rId16"/>
    <p:sldId id="318" r:id="rId17"/>
    <p:sldId id="319" r:id="rId18"/>
    <p:sldId id="320" r:id="rId19"/>
    <p:sldId id="323" r:id="rId20"/>
    <p:sldId id="300" r:id="rId21"/>
    <p:sldId id="302" r:id="rId22"/>
    <p:sldId id="303" r:id="rId23"/>
    <p:sldId id="316" r:id="rId24"/>
    <p:sldId id="275" r:id="rId25"/>
    <p:sldId id="276" r:id="rId26"/>
    <p:sldId id="278" r:id="rId27"/>
    <p:sldId id="279" r:id="rId28"/>
    <p:sldId id="280" r:id="rId29"/>
    <p:sldId id="281" r:id="rId30"/>
    <p:sldId id="282" r:id="rId31"/>
    <p:sldId id="283" r:id="rId32"/>
    <p:sldId id="324" r:id="rId33"/>
    <p:sldId id="285" r:id="rId34"/>
    <p:sldId id="287" r:id="rId35"/>
    <p:sldId id="288" r:id="rId36"/>
    <p:sldId id="289" r:id="rId37"/>
    <p:sldId id="321" r:id="rId38"/>
  </p:sldIdLst>
  <p:sldSz cx="9144000" cy="5143500" type="screen16x9"/>
  <p:notesSz cx="6858000" cy="9144000"/>
  <p:embeddedFontLst>
    <p:embeddedFont>
      <p:font typeface="Cambria Math" panose="02040503050406030204" pitchFamily="18" charset="0"/>
      <p:regular r:id="rId40"/>
    </p:embeddedFont>
    <p:embeddedFont>
      <p:font typeface="Roboto" panose="02000000000000000000" pitchFamily="2" charset="0"/>
      <p:regular r:id="rId41"/>
      <p:bold r:id="rId42"/>
      <p:italic r:id="rId43"/>
      <p:boldItalic r:id="rId4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5533">
          <p15:clr>
            <a:srgbClr val="A4A3A4"/>
          </p15:clr>
        </p15:guide>
        <p15:guide id="2" pos="1002">
          <p15:clr>
            <a:srgbClr val="9AA0A6"/>
          </p15:clr>
        </p15:guide>
        <p15:guide id="3" orient="horz" pos="179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623574C-9AE7-4070-A081-93A97D88BCA6}">
  <a:tblStyle styleId="{B623574C-9AE7-4070-A081-93A97D88BCA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773"/>
    <p:restoredTop sz="94719"/>
  </p:normalViewPr>
  <p:slideViewPr>
    <p:cSldViewPr snapToGrid="0">
      <p:cViewPr varScale="1">
        <p:scale>
          <a:sx n="193" d="100"/>
          <a:sy n="193" d="100"/>
        </p:scale>
        <p:origin x="216" y="336"/>
      </p:cViewPr>
      <p:guideLst>
        <p:guide pos="5533"/>
        <p:guide pos="1002"/>
        <p:guide orient="horz" pos="17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font" Target="fonts/font3.fntdata"/><Relationship Id="rId47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font" Target="fonts/font1.fntdata"/><Relationship Id="rId45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font" Target="fonts/font5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font" Target="fonts/font4.fntdata"/><Relationship Id="rId48" Type="http://schemas.openxmlformats.org/officeDocument/2006/relationships/tableStyles" Target="tableStyle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df29b9fb24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df29b9fb24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45882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18740951071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18740951071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77615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18740951071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18740951071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94037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18740951071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18740951071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49421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18740951071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18740951071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96101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1544e53ab6d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1544e53ab6d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f958857607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f958857607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df29b9fb24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df29b9fb24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df29b9fb24_0_1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df29b9fb24_0_1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de823becd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de823becd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df6222e6a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df6222e6a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df6222e6a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df6222e6a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18a1909ca36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18a1909ca36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df6222e6af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df6222e6af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df29b9fb24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df29b9fb24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987188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1544e53ab6d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1544e53ab6d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df6222e6af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df6222e6af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df6222e6af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df6222e6af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e04b8b6756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e04b8b6756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e04b8b6756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e04b8b6756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e823becd0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e823becd0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de823becd0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de823becd0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deaee39f1e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deaee39f1e_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de823becd0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de823becd0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df29b9fb24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df29b9fb24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df29b9fb24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df29b9fb24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18740951071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18740951071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l="99" r="99"/>
          <a:stretch/>
        </p:blipFill>
        <p:spPr>
          <a:xfrm>
            <a:off x="-17925" y="-10075"/>
            <a:ext cx="9194726" cy="518215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8293200" cy="48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944650" y="1769200"/>
            <a:ext cx="7379700" cy="23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" type="title">
  <p:cSld name="TITLE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32"/>
          <p:cNvPicPr preferRelativeResize="0"/>
          <p:nvPr/>
        </p:nvPicPr>
        <p:blipFill rotWithShape="1">
          <a:blip r:embed="rId2">
            <a:alphaModFix/>
          </a:blip>
          <a:srcRect l="99" r="99"/>
          <a:stretch/>
        </p:blipFill>
        <p:spPr>
          <a:xfrm>
            <a:off x="-17925" y="-10075"/>
            <a:ext cx="9194726" cy="5182151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32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8293200" cy="48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32" name="Google Shape;132;p32"/>
          <p:cNvSpPr txBox="1">
            <a:spLocks noGrp="1"/>
          </p:cNvSpPr>
          <p:nvPr>
            <p:ph type="title"/>
          </p:nvPr>
        </p:nvSpPr>
        <p:spPr>
          <a:xfrm>
            <a:off x="944650" y="1769200"/>
            <a:ext cx="7379700" cy="23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елый слайд + заголовок" type="secHead">
  <p:cSld name="SECTION_HEADER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3"/>
          <p:cNvSpPr txBox="1">
            <a:spLocks noGrp="1"/>
          </p:cNvSpPr>
          <p:nvPr>
            <p:ph type="title"/>
          </p:nvPr>
        </p:nvSpPr>
        <p:spPr>
          <a:xfrm>
            <a:off x="500550" y="1784775"/>
            <a:ext cx="7935300" cy="11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5" name="Google Shape;135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ш макет 1">
  <p:cSld name="CUSTOM_5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35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238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141" name="Google Shape;141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TITLE_AND_TWO_COLUMNS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44" name="Google Shape;144;p36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19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36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500"/>
              <a:buNone/>
              <a:defRPr sz="1500">
                <a:solidFill>
                  <a:srgbClr val="FF99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146" name="Google Shape;146;p36"/>
          <p:cNvSpPr txBox="1">
            <a:spLocks noGrp="1"/>
          </p:cNvSpPr>
          <p:nvPr>
            <p:ph type="subTitle" idx="2"/>
          </p:nvPr>
        </p:nvSpPr>
        <p:spPr>
          <a:xfrm>
            <a:off x="3135425" y="2978831"/>
            <a:ext cx="58563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147" name="Google Shape;147;p36"/>
          <p:cNvSpPr txBox="1">
            <a:spLocks noGrp="1"/>
          </p:cNvSpPr>
          <p:nvPr>
            <p:ph type="subTitle" idx="3"/>
          </p:nvPr>
        </p:nvSpPr>
        <p:spPr>
          <a:xfrm>
            <a:off x="3135425" y="3278981"/>
            <a:ext cx="5856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8" name="Google Shape;148;p36"/>
          <p:cNvSpPr txBox="1">
            <a:spLocks noGrp="1"/>
          </p:cNvSpPr>
          <p:nvPr>
            <p:ph type="subTitle" idx="4"/>
          </p:nvPr>
        </p:nvSpPr>
        <p:spPr>
          <a:xfrm>
            <a:off x="3135425" y="3662550"/>
            <a:ext cx="58563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151" name="Google Shape;151;p3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37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себе">
  <p:cSld name="CUSTOM_1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8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38"/>
          <p:cNvSpPr txBox="1">
            <a:spLocks noGrp="1"/>
          </p:cNvSpPr>
          <p:nvPr>
            <p:ph type="subTitle" idx="1"/>
          </p:nvPr>
        </p:nvSpPr>
        <p:spPr>
          <a:xfrm>
            <a:off x="3891775" y="1716281"/>
            <a:ext cx="43917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56" name="Google Shape;156;p38"/>
          <p:cNvSpPr txBox="1">
            <a:spLocks noGrp="1"/>
          </p:cNvSpPr>
          <p:nvPr>
            <p:ph type="subTitle" idx="2"/>
          </p:nvPr>
        </p:nvSpPr>
        <p:spPr>
          <a:xfrm>
            <a:off x="3891775" y="2252801"/>
            <a:ext cx="5095200" cy="25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39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60" name="Google Shape;160;p39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161" name="Google Shape;161;p3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 rtl="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 rtl="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 rtl="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 rtl="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 rtl="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 rtl="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162" name="Google Shape;162;p3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4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елый слайд + заголовок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500550" y="1784775"/>
            <a:ext cx="7935300" cy="11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1">
  <p:cSld name="CUSTOM_2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42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42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42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2">
  <p:cSld name="CUSTOM_2_1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4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43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43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ourier New"/>
              <a:buNone/>
              <a:defRPr sz="1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1">
  <p:cSld name="CUSTOM_4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4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44"/>
          <p:cNvSpPr txBox="1">
            <a:spLocks noGrp="1"/>
          </p:cNvSpPr>
          <p:nvPr>
            <p:ph type="subTitle" idx="1"/>
          </p:nvPr>
        </p:nvSpPr>
        <p:spPr>
          <a:xfrm>
            <a:off x="544050" y="1350425"/>
            <a:ext cx="5316300" cy="9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78" name="Google Shape;178;p44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44"/>
          <p:cNvSpPr txBox="1">
            <a:spLocks noGrp="1"/>
          </p:cNvSpPr>
          <p:nvPr>
            <p:ph type="subTitle" idx="2"/>
          </p:nvPr>
        </p:nvSpPr>
        <p:spPr>
          <a:xfrm>
            <a:off x="795050" y="2220038"/>
            <a:ext cx="7568100" cy="23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2">
  <p:cSld name="CUSTOM_4_1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4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2" name="Google Shape;182;p45"/>
          <p:cNvSpPr/>
          <p:nvPr/>
        </p:nvSpPr>
        <p:spPr>
          <a:xfrm>
            <a:off x="362300" y="1384249"/>
            <a:ext cx="4748700" cy="33933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45"/>
          <p:cNvSpPr txBox="1">
            <a:spLocks noGrp="1"/>
          </p:cNvSpPr>
          <p:nvPr>
            <p:ph type="subTitle" idx="1"/>
          </p:nvPr>
        </p:nvSpPr>
        <p:spPr>
          <a:xfrm>
            <a:off x="500550" y="1474819"/>
            <a:ext cx="44286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p45"/>
          <p:cNvSpPr txBox="1">
            <a:spLocks noGrp="1"/>
          </p:cNvSpPr>
          <p:nvPr>
            <p:ph type="subTitle" idx="2"/>
          </p:nvPr>
        </p:nvSpPr>
        <p:spPr>
          <a:xfrm>
            <a:off x="5555275" y="1474819"/>
            <a:ext cx="3151200" cy="32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ш макет 1">
  <p:cSld name="CUSTOM_5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238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19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6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500"/>
              <a:buNone/>
              <a:defRPr sz="1500">
                <a:solidFill>
                  <a:srgbClr val="FF99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subTitle" idx="2"/>
          </p:nvPr>
        </p:nvSpPr>
        <p:spPr>
          <a:xfrm>
            <a:off x="3135425" y="2978831"/>
            <a:ext cx="58563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ubTitle" idx="3"/>
          </p:nvPr>
        </p:nvSpPr>
        <p:spPr>
          <a:xfrm>
            <a:off x="3135425" y="3278981"/>
            <a:ext cx="5856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ubTitle" idx="4"/>
          </p:nvPr>
        </p:nvSpPr>
        <p:spPr>
          <a:xfrm>
            <a:off x="3135425" y="3662550"/>
            <a:ext cx="58563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31" name="Google Shape;31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себе">
  <p:cSld name="CUSTOM_1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ubTitle" idx="1"/>
          </p:nvPr>
        </p:nvSpPr>
        <p:spPr>
          <a:xfrm>
            <a:off x="3891775" y="1716281"/>
            <a:ext cx="43917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subTitle" idx="2"/>
          </p:nvPr>
        </p:nvSpPr>
        <p:spPr>
          <a:xfrm>
            <a:off x="3891775" y="2252801"/>
            <a:ext cx="5095200" cy="25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13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12" Type="http://schemas.openxmlformats.org/officeDocument/2006/relationships/slideLayout" Target="../slideLayouts/slideLayout21.xml"/><Relationship Id="rId2" Type="http://schemas.openxmlformats.org/officeDocument/2006/relationships/slideLayout" Target="../slideLayouts/slideLayout11.xml"/><Relationship Id="rId16" Type="http://schemas.openxmlformats.org/officeDocument/2006/relationships/image" Target="../media/image1.jpg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4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Relationship Id="rId14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1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7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6">
            <a:alphaModFix/>
          </a:blip>
          <a:stretch>
            <a:fillRect/>
          </a:stretch>
        </a:blipFill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27" name="Google Shape;127;p31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28" name="Google Shape;128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88" r:id="rId13"/>
    <p:sldLayoutId id="2147483689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1.jpg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hyperlink" Target="https://youtu.be/si76S7QqxTU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4.png"/><Relationship Id="rId5" Type="http://schemas.openxmlformats.org/officeDocument/2006/relationships/image" Target="../media/image230.png"/><Relationship Id="rId4" Type="http://schemas.openxmlformats.org/officeDocument/2006/relationships/image" Target="../media/image24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Run_wZsCS8w&amp;list=PLEqoHzpnmTfCiJpMPccTWXD9DB4ERQkyw&amp;index=11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habr.com/ru/companies/wunderfund/articles/279545/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Relationship Id="rId6" Type="http://schemas.openxmlformats.org/officeDocument/2006/relationships/hyperlink" Target="https://towardsdatascience.com/introduction-to-sampling-methods-c934b64b6b08" TargetMode="External"/><Relationship Id="rId5" Type="http://schemas.openxmlformats.org/officeDocument/2006/relationships/hyperlink" Target="https://youtu.be/si76S7QqxTU" TargetMode="External"/><Relationship Id="rId4" Type="http://schemas.openxmlformats.org/officeDocument/2006/relationships/hyperlink" Target="https://www.youtube.com/playlist?list=PLEqoHzpnmTfCiJpMPccTWXD9DB4ERQkyw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46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8293200" cy="48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otus.ru</a:t>
            </a:r>
            <a:endParaRPr dirty="0"/>
          </a:p>
        </p:txBody>
      </p:sp>
      <p:sp>
        <p:nvSpPr>
          <p:cNvPr id="190" name="Google Shape;190;p46"/>
          <p:cNvSpPr txBox="1">
            <a:spLocks noGrp="1"/>
          </p:cNvSpPr>
          <p:nvPr>
            <p:ph type="title"/>
          </p:nvPr>
        </p:nvSpPr>
        <p:spPr>
          <a:xfrm>
            <a:off x="944650" y="1769200"/>
            <a:ext cx="7379700" cy="23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ML Advanced</a:t>
            </a:r>
            <a:br>
              <a:rPr lang="ru-RU" dirty="0"/>
            </a:br>
            <a:r>
              <a:rPr lang="en-GB" sz="3600" dirty="0"/>
              <a:t>Markov Chain Monte-Carlo (MCMC)</a:t>
            </a:r>
            <a:endParaRPr lang="ru-RU" sz="36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56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4900" dirty="0"/>
              <a:t>Проблема</a:t>
            </a:r>
            <a:endParaRPr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Обучение Байесовской модели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DF116BE2-6BCC-0147-982C-4BDC5CE9698D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311700" y="1054402"/>
                <a:ext cx="8709450" cy="3631109"/>
              </a:xfrm>
            </p:spPr>
            <p:txBody>
              <a:bodyPr>
                <a:normAutofit fontScale="92500" lnSpcReduction="20000"/>
              </a:bodyPr>
              <a:lstStyle/>
              <a:p>
                <a:pPr marL="13335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900" b="0" i="1" smtClean="0">
                          <a:latin typeface="Cambria Math" panose="02040503050406030204" pitchFamily="18" charset="0"/>
                        </a:rPr>
                        <m:t>𝑃𝑜𝑠𝑡𝑒𝑟𝑖𝑜𝑟</m:t>
                      </m:r>
                      <m:r>
                        <a:rPr lang="en-US" sz="19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19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900" b="0" i="1" smtClean="0">
                              <a:latin typeface="Cambria Math" panose="02040503050406030204" pitchFamily="18" charset="0"/>
                            </a:rPr>
                            <m:t>𝐿𝑖𝑘𝑒𝑙𝑖h𝑜𝑜𝑑</m:t>
                          </m:r>
                          <m:r>
                            <a:rPr lang="en-US" sz="1900" b="0" i="1" smtClean="0">
                              <a:latin typeface="Cambria Math" panose="02040503050406030204" pitchFamily="18" charset="0"/>
                            </a:rPr>
                            <m:t> →</m:t>
                          </m:r>
                          <m:r>
                            <a:rPr lang="en-US" sz="19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𝑃𝑟𝑖𝑜𝑟</m:t>
                          </m:r>
                        </m:num>
                        <m:den>
                          <m:r>
                            <a:rPr lang="en-US" sz="1900" b="0" i="1" smtClean="0">
                              <a:latin typeface="Cambria Math" panose="02040503050406030204" pitchFamily="18" charset="0"/>
                            </a:rPr>
                            <m:t>𝐸𝑣𝑖𝑑𝑒𝑛𝑐𝑒</m:t>
                          </m:r>
                        </m:den>
                      </m:f>
                      <m:r>
                        <a:rPr lang="ru-RU" sz="19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9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900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19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9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e>
                              <m:r>
                                <a:rPr lang="en-US" sz="19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9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9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US" sz="1900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19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900" i="1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1900" i="1">
                              <a:latin typeface="Cambria Math" panose="02040503050406030204" pitchFamily="18" charset="0"/>
                            </a:rPr>
                            <m:t>) </m:t>
                          </m:r>
                        </m:num>
                        <m:den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sz="19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sz="19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sz="19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9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e>
                                  <m:r>
                                    <a:rPr lang="en-US" sz="19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19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19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  <m:r>
                                <a:rPr lang="en-US" sz="19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sz="19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9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  <m:r>
                                <m:rPr>
                                  <m:sty m:val="p"/>
                                </m:rPr>
                                <a:rPr lang="en-US" sz="1900"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  <m:r>
                                <a:rPr lang="en-US" sz="19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ru-RU" sz="1900" dirty="0">
                  <a:latin typeface="Roboto" panose="02000000000000000000" pitchFamily="2" charset="0"/>
                </a:endParaRPr>
              </a:p>
              <a:p>
                <a:pPr marL="13335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9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19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9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e>
                          <m:sSub>
                            <m:sSubPr>
                              <m:ctrlPr>
                                <a:rPr lang="en-US" sz="19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9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1900" b="0" i="1" smtClean="0">
                                  <a:latin typeface="Cambria Math" panose="02040503050406030204" pitchFamily="18" charset="0"/>
                                </a:rPr>
                                <m:t>𝑡𝑟</m:t>
                              </m:r>
                              <m:r>
                                <a:rPr lang="en-US" sz="19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9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9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1900" b="0" i="1" smtClean="0">
                                  <a:latin typeface="Cambria Math" panose="02040503050406030204" pitchFamily="18" charset="0"/>
                                </a:rPr>
                                <m:t>𝑡𝑟</m:t>
                              </m:r>
                            </m:sub>
                          </m:sSub>
                        </m:e>
                      </m:d>
                      <m:r>
                        <a:rPr lang="en-US" sz="19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9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900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19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9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9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sz="1900" i="1">
                                      <a:latin typeface="Cambria Math" panose="02040503050406030204" pitchFamily="18" charset="0"/>
                                    </a:rPr>
                                    <m:t>𝑡𝑟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19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9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1900" i="1">
                                      <a:latin typeface="Cambria Math" panose="02040503050406030204" pitchFamily="18" charset="0"/>
                                    </a:rPr>
                                    <m:t>𝑡𝑟</m:t>
                                  </m:r>
                                  <m:r>
                                    <a:rPr lang="en-US" sz="19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</m:sub>
                              </m:sSub>
                              <m:r>
                                <a:rPr lang="en-US" sz="19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US" sz="19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19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9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19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sz="19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sz="19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sz="19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9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900" i="1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r>
                                        <a:rPr lang="en-US" sz="1900" i="1">
                                          <a:latin typeface="Cambria Math" panose="02040503050406030204" pitchFamily="18" charset="0"/>
                                        </a:rPr>
                                        <m:t>𝑡𝑟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19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900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sz="1900" i="1">
                                          <a:latin typeface="Cambria Math" panose="02040503050406030204" pitchFamily="18" charset="0"/>
                                        </a:rPr>
                                        <m:t>𝑡𝑟</m:t>
                                      </m:r>
                                      <m:r>
                                        <a:rPr lang="en-US" sz="19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</m:sub>
                                  </m:sSub>
                                  <m:r>
                                    <a:rPr lang="en-US" sz="19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  <m:r>
                                <a:rPr lang="en-US" sz="19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sz="19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9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  <m:r>
                                <m:rPr>
                                  <m:sty m:val="p"/>
                                </m:rPr>
                                <a:rPr lang="en-US" sz="1900" b="0" i="0" smtClean="0"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  <m:r>
                                <a:rPr lang="en-US" sz="19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ru-RU" sz="1900" dirty="0">
                  <a:latin typeface="Roboto" panose="02000000000000000000" pitchFamily="2" charset="0"/>
                </a:endParaRPr>
              </a:p>
              <a:p>
                <a:pPr marL="133350" indent="0">
                  <a:buNone/>
                </a:pPr>
                <a:r>
                  <a:rPr lang="ru-RU" sz="1800" b="1" dirty="0">
                    <a:effectLst/>
                    <a:latin typeface="Roboto" panose="02000000000000000000" pitchFamily="2" charset="0"/>
                  </a:rPr>
                  <a:t>Дано: </a:t>
                </a:r>
                <a:endParaRPr lang="ru-RU" sz="2400" b="1" dirty="0">
                  <a:effectLst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ru-RU" sz="1800" dirty="0" err="1">
                    <a:effectLst/>
                    <a:latin typeface="Roboto" panose="02000000000000000000" pitchFamily="2" charset="0"/>
                  </a:rPr>
                  <a:t>Приорное</a:t>
                </a:r>
                <a:r>
                  <a:rPr lang="ru-RU" sz="1800" dirty="0">
                    <a:effectLst/>
                    <a:latin typeface="Roboto" panose="02000000000000000000" pitchFamily="2" charset="0"/>
                  </a:rPr>
                  <a:t> распределение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l-GR" sz="1800" dirty="0">
                    <a:effectLst/>
                    <a:latin typeface="Roboto" panose="02000000000000000000" pitchFamily="2" charset="0"/>
                  </a:rPr>
                  <a:t> </a:t>
                </a:r>
                <a:endParaRPr lang="el-GR" sz="2400" dirty="0">
                  <a:effectLst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ru-RU" sz="1800" dirty="0">
                    <a:effectLst/>
                    <a:latin typeface="Roboto" panose="02000000000000000000" pitchFamily="2" charset="0"/>
                  </a:rPr>
                  <a:t>Тренировочные данные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𝑡𝑟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</m:sub>
                    </m:sSub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𝑡𝑟</m:t>
                        </m:r>
                      </m:sub>
                    </m:sSub>
                  </m:oMath>
                </a14:m>
                <a:r>
                  <a:rPr lang="en-GB" sz="1800" dirty="0">
                    <a:effectLst/>
                    <a:latin typeface="Roboto" panose="02000000000000000000" pitchFamily="2" charset="0"/>
                  </a:rPr>
                  <a:t>) </a:t>
                </a:r>
                <a:endParaRPr lang="en-GB" sz="2400" dirty="0">
                  <a:effectLst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ru-RU" sz="1800" dirty="0">
                    <a:effectLst/>
                    <a:latin typeface="Roboto" panose="02000000000000000000" pitchFamily="2" charset="0"/>
                  </a:rPr>
                  <a:t>Правдоподобие </a:t>
                </a:r>
                <a14:m>
                  <m:oMath xmlns:m="http://schemas.openxmlformats.org/officeDocument/2006/math">
                    <m:r>
                      <a:rPr lang="en-US" sz="180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𝑡𝑟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𝑡𝑟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lang="en-GB" sz="2400" dirty="0">
                  <a:effectLst/>
                </a:endParaRPr>
              </a:p>
              <a:p>
                <a:pPr marL="133350" indent="0">
                  <a:buNone/>
                </a:pPr>
                <a:r>
                  <a:rPr lang="ru-RU" sz="1800" b="1" dirty="0">
                    <a:effectLst/>
                    <a:latin typeface="Roboto" panose="02000000000000000000" pitchFamily="2" charset="0"/>
                  </a:rPr>
                  <a:t>Найти: </a:t>
                </a:r>
                <a:endParaRPr lang="ru-RU" sz="2400" b="1" dirty="0">
                  <a:effectLst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ru-RU" sz="1800" dirty="0">
                    <a:effectLst/>
                    <a:latin typeface="Roboto" panose="02000000000000000000" pitchFamily="2" charset="0"/>
                  </a:rPr>
                  <a:t>Апостериорное распределение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e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𝑡𝑟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</m:sub>
                        </m:sSub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𝑡𝑟</m:t>
                            </m:r>
                          </m:sub>
                        </m:sSub>
                      </m:e>
                    </m:d>
                  </m:oMath>
                </a14:m>
                <a:r>
                  <a:rPr lang="en-GB" sz="1800" dirty="0">
                    <a:effectLst/>
                    <a:latin typeface="Roboto" panose="02000000000000000000" pitchFamily="2" charset="0"/>
                  </a:rPr>
                  <a:t> </a:t>
                </a:r>
                <a:endParaRPr lang="en-GB" sz="2400" dirty="0">
                  <a:effectLst/>
                </a:endParaRPr>
              </a:p>
              <a:p>
                <a:pPr marL="133350" indent="0">
                  <a:buNone/>
                </a:pPr>
                <a:endParaRPr lang="ru-RU" sz="1900" dirty="0">
                  <a:latin typeface="Roboto" panose="02000000000000000000" pitchFamily="2" charset="0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DF116BE2-6BCC-0147-982C-4BDC5CE9698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11700" y="1054402"/>
                <a:ext cx="8709450" cy="3631109"/>
              </a:xfrm>
              <a:blipFill>
                <a:blip r:embed="rId3"/>
                <a:stretch>
                  <a:fillRect t="-1045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425266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3C539-B511-C24B-9650-77186C30E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Метод Монте-Карло</a:t>
            </a:r>
            <a:endParaRPr lang="en-R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BF4E02-B497-F840-91C9-38BEF5CC30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352" y="1311691"/>
            <a:ext cx="3206068" cy="320118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E533C42-C0D4-444D-9B74-A930BF87A16C}"/>
              </a:ext>
            </a:extLst>
          </p:cNvPr>
          <p:cNvSpPr txBox="1"/>
          <p:nvPr/>
        </p:nvSpPr>
        <p:spPr>
          <a:xfrm>
            <a:off x="4817406" y="1057292"/>
            <a:ext cx="373024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Тестируем модель случайными данными и смотрим удовлетворяет ли результат заданным критериям.</a:t>
            </a:r>
            <a:endParaRPr lang="en-RU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D89195C-808C-5042-A42F-A9F31DCD85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665" y="1924231"/>
            <a:ext cx="4675403" cy="2791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3511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58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Семплирование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D73DDF4-A484-6346-8E35-86F989C9908C}"/>
                  </a:ext>
                </a:extLst>
              </p:cNvPr>
              <p:cNvSpPr txBox="1"/>
              <p:nvPr/>
            </p:nvSpPr>
            <p:spPr>
              <a:xfrm>
                <a:off x="500550" y="1102140"/>
                <a:ext cx="7795917" cy="8470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RU" sz="2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𝑡𝑟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𝑡𝑟</m:t>
                                  </m:r>
                                </m:sub>
                              </m:sSub>
                            </m:e>
                          </m:d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→ 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𝑠𝑎𝑚𝑝𝑙𝑒</m:t>
                                  </m:r>
                                </m:sub>
                              </m:sSub>
                            </m:sub>
                            <m:sup/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𝑠𝑎𝑚𝑝𝑙𝑒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𝑠𝑎𝑚𝑝𝑙𝑒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𝑡𝑟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𝑡𝑟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RU" sz="20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D73DDF4-A484-6346-8E35-86F989C990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550" y="1102140"/>
                <a:ext cx="7795917" cy="847091"/>
              </a:xfrm>
              <a:prstGeom prst="rect">
                <a:avLst/>
              </a:prstGeom>
              <a:blipFill>
                <a:blip r:embed="rId3"/>
                <a:stretch>
                  <a:fillRect l="-13171" t="-145588" r="-488" b="-19852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0F6B77BA-4078-4F42-8A7B-E278C6E1C6D7}"/>
              </a:ext>
            </a:extLst>
          </p:cNvPr>
          <p:cNvSpPr txBox="1"/>
          <p:nvPr/>
        </p:nvSpPr>
        <p:spPr>
          <a:xfrm>
            <a:off x="576224" y="2149234"/>
            <a:ext cx="4972836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sz="1800" dirty="0"/>
              <a:t>Как получить выборку из распределения?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sz="1800" dirty="0"/>
              <a:t>А из неизвестного распределения?</a:t>
            </a:r>
            <a:endParaRPr lang="en-RU" sz="1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9A38E68-05F5-4043-9741-90B82E167645}"/>
                  </a:ext>
                </a:extLst>
              </p:cNvPr>
              <p:cNvSpPr txBox="1"/>
              <p:nvPr/>
            </p:nvSpPr>
            <p:spPr>
              <a:xfrm>
                <a:off x="2535727" y="3665670"/>
                <a:ext cx="2357890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 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…,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</m:oMath>
                  </m:oMathPara>
                </a14:m>
                <a:endParaRPr lang="en-RU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9A38E68-05F5-4043-9741-90B82E1676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5727" y="3665670"/>
                <a:ext cx="2357890" cy="215444"/>
              </a:xfrm>
              <a:prstGeom prst="rect">
                <a:avLst/>
              </a:prstGeom>
              <a:blipFill>
                <a:blip r:embed="rId4"/>
                <a:stretch>
                  <a:fillRect b="-3888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B048E2DC-3864-674F-8340-BAAF9F9940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61960" y="2571750"/>
            <a:ext cx="4108548" cy="2241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9094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58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Семплирование</a:t>
            </a:r>
            <a:endParaRPr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C0AA699-AACD-4E42-BB3B-EB44DE17B687}"/>
                  </a:ext>
                </a:extLst>
              </p:cNvPr>
              <p:cNvSpPr txBox="1"/>
              <p:nvPr/>
            </p:nvSpPr>
            <p:spPr>
              <a:xfrm>
                <a:off x="437907" y="878674"/>
                <a:ext cx="8520601" cy="35294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20212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202122"/>
                              </a:solidFill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sub>
                      </m:sSub>
                      <m:r>
                        <a:rPr lang="en-US" i="1">
                          <a:solidFill>
                            <a:srgbClr val="202122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20212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20212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i="1">
                          <a:solidFill>
                            <a:srgbClr val="20212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</m:e>
                      </m:nary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b="0" i="1" smtClean="0">
                          <a:solidFill>
                            <a:srgbClr val="202122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en-US" b="0" i="1" smtClean="0">
                          <a:solidFill>
                            <a:srgbClr val="20212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 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RU" dirty="0">
                  <a:solidFill>
                    <a:srgbClr val="202122"/>
                  </a:solidFill>
                  <a:latin typeface="Arial" panose="020B0604020202020204" pitchFamily="34" charset="0"/>
                </a:endParaRPr>
              </a:p>
              <a:p>
                <a:r>
                  <a:rPr lang="ru-RU" dirty="0">
                    <a:solidFill>
                      <a:srgbClr val="202122"/>
                    </a:solidFill>
                    <a:latin typeface="Arial" panose="020B0604020202020204" pitchFamily="34" charset="0"/>
                  </a:rPr>
                  <a:t>Где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u-RU" dirty="0">
                    <a:solidFill>
                      <a:srgbClr val="202122"/>
                    </a:solidFill>
                    <a:latin typeface="Arial" panose="020B0604020202020204" pitchFamily="34" charset="0"/>
                  </a:rPr>
                  <a:t> – нормальное распределение, мат ожидание которого равно мат ожиданию исходного интеграла. </a:t>
                </a:r>
                <a:r>
                  <a:rPr lang="ru-RU" dirty="0" err="1">
                    <a:solidFill>
                      <a:srgbClr val="202122"/>
                    </a:solidFill>
                    <a:latin typeface="Arial" panose="020B0604020202020204" pitchFamily="34" charset="0"/>
                  </a:rPr>
                  <a:t>Т.е</a:t>
                </a:r>
                <a:r>
                  <a:rPr lang="ru-RU" dirty="0">
                    <a:solidFill>
                      <a:srgbClr val="202122"/>
                    </a:solidFill>
                    <a:latin typeface="Arial" panose="020B0604020202020204" pitchFamily="34" charset="0"/>
                  </a:rPr>
                  <a:t> для оценки нам необходимо просто генерировать выборку исходного распределения. </a:t>
                </a:r>
                <a:endParaRPr lang="en-RU" dirty="0">
                  <a:solidFill>
                    <a:srgbClr val="202122"/>
                  </a:solidFill>
                  <a:latin typeface="Arial" panose="020B0604020202020204" pitchFamily="34" charset="0"/>
                </a:endParaRPr>
              </a:p>
              <a:p>
                <a:endParaRPr lang="ru-RU" dirty="0">
                  <a:solidFill>
                    <a:srgbClr val="202122"/>
                  </a:solidFill>
                  <a:latin typeface="Arial" panose="020B0604020202020204" pitchFamily="34" charset="0"/>
                </a:endParaRPr>
              </a:p>
              <a:p>
                <a:r>
                  <a:rPr lang="ru-RU" dirty="0">
                    <a:solidFill>
                      <a:srgbClr val="202122"/>
                    </a:solidFill>
                    <a:latin typeface="Arial" panose="020B0604020202020204" pitchFamily="34" charset="0"/>
                  </a:rPr>
                  <a:t>Пусть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202122"/>
                        </a:solidFill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20212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20212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𝜒</m:t>
                        </m:r>
                      </m:e>
                    </m:d>
                    <m:r>
                      <a:rPr lang="en-US" b="0" i="1" smtClean="0">
                        <a:solidFill>
                          <a:srgbClr val="20212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≝</m:t>
                    </m:r>
                    <m:r>
                      <a:rPr lang="en-US" b="0" i="1" smtClean="0">
                        <a:solidFill>
                          <a:srgbClr val="20212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ℙ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solidFill>
                              <a:srgbClr val="20212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20212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  <m:r>
                          <a:rPr lang="en-US" i="1">
                            <a:solidFill>
                              <a:srgbClr val="20212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&lt;</m:t>
                        </m:r>
                        <m:r>
                          <a:rPr lang="en-US" i="1">
                            <a:solidFill>
                              <a:srgbClr val="20212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𝜒</m:t>
                        </m:r>
                      </m:e>
                    </m:d>
                  </m:oMath>
                </a14:m>
                <a:r>
                  <a:rPr lang="en-RU" dirty="0">
                    <a:solidFill>
                      <a:srgbClr val="202122"/>
                    </a:solidFill>
                    <a:latin typeface="Arial" panose="020B0604020202020204" pitchFamily="34" charset="0"/>
                  </a:rPr>
                  <a:t> - </a:t>
                </a:r>
                <a:r>
                  <a:rPr lang="ru-RU" dirty="0">
                    <a:solidFill>
                      <a:srgbClr val="202122"/>
                    </a:solidFill>
                    <a:latin typeface="Arial" panose="020B0604020202020204" pitchFamily="34" charset="0"/>
                  </a:rPr>
                  <a:t>произвольное случайное распределение, тогда</a:t>
                </a:r>
                <a:r>
                  <a:rPr lang="en-US" dirty="0">
                    <a:solidFill>
                      <a:srgbClr val="202122"/>
                    </a:solidFill>
                    <a:latin typeface="Arial" panose="020B0604020202020204" pitchFamily="34" charset="0"/>
                  </a:rPr>
                  <a:t>:</a:t>
                </a:r>
                <a:endParaRPr lang="ru-RU" dirty="0">
                  <a:solidFill>
                    <a:srgbClr val="202122"/>
                  </a:solidFill>
                  <a:latin typeface="Arial" panose="020B060402020202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202122"/>
                          </a:solidFill>
                          <a:latin typeface="Cambria Math" panose="02040503050406030204" pitchFamily="18" charset="0"/>
                        </a:rPr>
                        <m:t>ℙ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solidFill>
                                <a:srgbClr val="20212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202122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20212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202122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rgbClr val="202122"/>
                              </a:solidFill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solidFill>
                                <a:srgbClr val="202122"/>
                              </a:solidFill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20212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202122"/>
                          </a:solidFill>
                          <a:latin typeface="Cambria Math" panose="02040503050406030204" pitchFamily="18" charset="0"/>
                        </a:rPr>
                        <m:t>ℙ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solidFill>
                                <a:srgbClr val="20212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202122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b="0" i="1" smtClean="0">
                              <a:solidFill>
                                <a:srgbClr val="202122"/>
                              </a:solidFill>
                              <a:latin typeface="Cambria Math" panose="02040503050406030204" pitchFamily="18" charset="0"/>
                            </a:rPr>
                            <m:t>&lt;</m:t>
                          </m:r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rgbClr val="20212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rgbClr val="202122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rgbClr val="202122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en-US" b="0" i="1" smtClean="0">
                              <a:solidFill>
                                <a:srgbClr val="202122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solidFill>
                                <a:srgbClr val="202122"/>
                              </a:solidFill>
                              <a:latin typeface="Cambria Math" panose="02040503050406030204" pitchFamily="18" charset="0"/>
                            </a:rPr>
                            <m:t>𝜂</m:t>
                          </m:r>
                          <m:r>
                            <a:rPr lang="en-US" b="0" i="1" smtClean="0">
                              <a:solidFill>
                                <a:srgbClr val="202122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20212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202122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20212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rgbClr val="20212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rgbClr val="202122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rgbClr val="202122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d>
                            <m:dPr>
                              <m:ctrlPr>
                                <a:rPr lang="en-US" b="0" i="1" smtClean="0">
                                  <a:solidFill>
                                    <a:srgbClr val="20212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202122"/>
                                  </a:solidFill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solidFill>
                            <a:srgbClr val="20212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202122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</m:oMath>
                  </m:oMathPara>
                </a14:m>
                <a:endParaRPr lang="en-RU" dirty="0">
                  <a:solidFill>
                    <a:srgbClr val="202122"/>
                  </a:solidFill>
                  <a:latin typeface="Arial" panose="020B0604020202020204" pitchFamily="34" charset="0"/>
                </a:endParaRPr>
              </a:p>
              <a:p>
                <a:r>
                  <a:rPr lang="ru-RU" dirty="0">
                    <a:solidFill>
                      <a:srgbClr val="202122"/>
                    </a:solidFill>
                    <a:latin typeface="Arial" panose="020B0604020202020204" pitchFamily="34" charset="0"/>
                  </a:rPr>
                  <a:t>Тогда следует, что для любой случайной величины распределение </a:t>
                </a:r>
                <a:r>
                  <a:rPr lang="en-US" i="1" dirty="0">
                    <a:solidFill>
                      <a:srgbClr val="202122"/>
                    </a:solidFill>
                    <a:latin typeface="Arial" panose="020B0604020202020204" pitchFamily="34" charset="0"/>
                  </a:rPr>
                  <a:t>F</a:t>
                </a:r>
                <a:r>
                  <a:rPr lang="ru-RU" dirty="0">
                    <a:solidFill>
                      <a:srgbClr val="202122"/>
                    </a:solidFill>
                    <a:latin typeface="Arial" panose="020B0604020202020204" pitchFamily="34" charset="0"/>
                  </a:rPr>
                  <a:t> есть</a:t>
                </a:r>
                <a:r>
                  <a:rPr lang="en-US" dirty="0">
                    <a:solidFill>
                      <a:srgbClr val="202122"/>
                    </a:solidFill>
                    <a:latin typeface="Arial" panose="020B0604020202020204" pitchFamily="34" charset="0"/>
                  </a:rPr>
                  <a:t> </a:t>
                </a:r>
                <a:r>
                  <a:rPr lang="ru-RU" dirty="0">
                    <a:solidFill>
                      <a:srgbClr val="202122"/>
                    </a:solidFill>
                    <a:latin typeface="Arial" panose="020B0604020202020204" pitchFamily="34" charset="0"/>
                  </a:rPr>
                  <a:t>равномерное случайное распределение от 0 до 1: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202122"/>
                          </a:solidFill>
                          <a:latin typeface="Cambria Math" panose="02040503050406030204" pitchFamily="18" charset="0"/>
                        </a:rPr>
                        <m:t>∀ </m:t>
                      </m:r>
                      <m:r>
                        <a:rPr lang="en-US" b="0" i="1" smtClean="0">
                          <a:solidFill>
                            <a:srgbClr val="202122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solidFill>
                            <a:srgbClr val="202122"/>
                          </a:solidFill>
                          <a:latin typeface="Cambria Math" panose="02040503050406030204" pitchFamily="18" charset="0"/>
                        </a:rPr>
                        <m:t> ⟹</m:t>
                      </m:r>
                      <m:r>
                        <a:rPr lang="en-US" b="0" i="1" smtClean="0">
                          <a:solidFill>
                            <a:srgbClr val="20212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20212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20212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20212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~ </m:t>
                      </m:r>
                      <m:r>
                        <a:rPr lang="en-US" b="0" i="1" smtClean="0">
                          <a:solidFill>
                            <a:srgbClr val="20212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𝑈</m:t>
                      </m:r>
                      <m:r>
                        <a:rPr lang="en-US" b="0" i="1" smtClean="0">
                          <a:solidFill>
                            <a:srgbClr val="20212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[0, 1]</m:t>
                      </m:r>
                    </m:oMath>
                  </m:oMathPara>
                </a14:m>
                <a:endParaRPr lang="en-RU" dirty="0">
                  <a:solidFill>
                    <a:srgbClr val="202122"/>
                  </a:solidFill>
                  <a:latin typeface="Arial" panose="020B0604020202020204" pitchFamily="34" charset="0"/>
                </a:endParaRPr>
              </a:p>
              <a:p>
                <a:r>
                  <a:rPr lang="ru-RU" dirty="0" err="1">
                    <a:solidFill>
                      <a:srgbClr val="202122"/>
                    </a:solidFill>
                    <a:latin typeface="Arial" panose="020B0604020202020204" pitchFamily="34" charset="0"/>
                  </a:rPr>
                  <a:t>Т.е</a:t>
                </a:r>
                <a:r>
                  <a:rPr lang="ru-RU" dirty="0">
                    <a:solidFill>
                      <a:srgbClr val="202122"/>
                    </a:solidFill>
                    <a:latin typeface="Arial" panose="020B0604020202020204" pitchFamily="34" charset="0"/>
                  </a:rPr>
                  <a:t> если мы хотим сгенерировать выборку для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202122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ru-RU" dirty="0">
                    <a:solidFill>
                      <a:srgbClr val="202122"/>
                    </a:solidFill>
                    <a:latin typeface="Arial" panose="020B0604020202020204" pitchFamily="34" charset="0"/>
                  </a:rPr>
                  <a:t>, нам необходимо сгенерировать выборку из равномерного распределения и взять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rgbClr val="20212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202122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202122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ru-RU" dirty="0">
                  <a:solidFill>
                    <a:srgbClr val="202122"/>
                  </a:solidFill>
                  <a:latin typeface="Arial" panose="020B0604020202020204" pitchFamily="34" charset="0"/>
                </a:endParaRPr>
              </a:p>
              <a:p>
                <a:endParaRPr lang="en-RU" dirty="0">
                  <a:solidFill>
                    <a:srgbClr val="202122"/>
                  </a:solidFill>
                  <a:latin typeface="Arial" panose="020B0604020202020204" pitchFamily="34" charset="0"/>
                </a:endParaRPr>
              </a:p>
              <a:p>
                <a:r>
                  <a:rPr lang="ru-RU" b="1" dirty="0">
                    <a:solidFill>
                      <a:srgbClr val="202122"/>
                    </a:solidFill>
                    <a:latin typeface="Arial" panose="020B0604020202020204" pitchFamily="34" charset="0"/>
                  </a:rPr>
                  <a:t>Проблема: </a:t>
                </a:r>
                <a:r>
                  <a:rPr lang="ru-RU" dirty="0">
                    <a:solidFill>
                      <a:srgbClr val="202122"/>
                    </a:solidFill>
                    <a:latin typeface="Arial" panose="020B0604020202020204" pitchFamily="34" charset="0"/>
                  </a:rPr>
                  <a:t>взять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rgbClr val="20212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202122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202122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ru-RU" dirty="0">
                    <a:solidFill>
                      <a:srgbClr val="202122"/>
                    </a:solidFill>
                    <a:latin typeface="Arial" panose="020B0604020202020204" pitchFamily="34" charset="0"/>
                  </a:rPr>
                  <a:t> чаще всего не получается.</a:t>
                </a:r>
                <a:endParaRPr lang="en-RU" dirty="0">
                  <a:solidFill>
                    <a:srgbClr val="202122"/>
                  </a:solidFill>
                  <a:latin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C0AA699-AACD-4E42-BB3B-EB44DE17B6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907" y="878674"/>
                <a:ext cx="8520601" cy="3529492"/>
              </a:xfrm>
              <a:prstGeom prst="rect">
                <a:avLst/>
              </a:prstGeom>
              <a:blipFill>
                <a:blip r:embed="rId3"/>
                <a:stretch>
                  <a:fillRect l="-149" t="-22581" b="-717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019852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58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Семплирование</a:t>
            </a:r>
            <a:r>
              <a:rPr lang="en-US" dirty="0"/>
              <a:t> – Rejection sampling</a:t>
            </a:r>
            <a:endParaRPr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C0AA699-AACD-4E42-BB3B-EB44DE17B687}"/>
                  </a:ext>
                </a:extLst>
              </p:cNvPr>
              <p:cNvSpPr txBox="1"/>
              <p:nvPr/>
            </p:nvSpPr>
            <p:spPr>
              <a:xfrm>
                <a:off x="437907" y="878674"/>
                <a:ext cx="8520601" cy="11695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dirty="0">
                    <a:solidFill>
                      <a:srgbClr val="202122"/>
                    </a:solidFill>
                    <a:latin typeface="Arial" panose="020B0604020202020204" pitchFamily="34" charset="0"/>
                  </a:rPr>
                  <a:t>Если мы </a:t>
                </a:r>
                <a:r>
                  <a:rPr lang="ru-RU" dirty="0" err="1">
                    <a:solidFill>
                      <a:srgbClr val="202122"/>
                    </a:solidFill>
                    <a:latin typeface="Arial" panose="020B0604020202020204" pitchFamily="34" charset="0"/>
                  </a:rPr>
                  <a:t>промажерируем</a:t>
                </a:r>
                <a:r>
                  <a:rPr lang="ru-RU" dirty="0">
                    <a:solidFill>
                      <a:srgbClr val="202122"/>
                    </a:solidFill>
                    <a:latin typeface="Arial" panose="020B0604020202020204" pitchFamily="34" charset="0"/>
                  </a:rPr>
                  <a:t> (покроем) наше неизвестное распределение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202122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solidFill>
                          <a:srgbClr val="202122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rgbClr val="202122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solidFill>
                          <a:srgbClr val="202122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u-RU" dirty="0">
                    <a:solidFill>
                      <a:srgbClr val="202122"/>
                    </a:solidFill>
                    <a:latin typeface="Arial" panose="020B0604020202020204" pitchFamily="34" charset="0"/>
                  </a:rPr>
                  <a:t> – известным</a:t>
                </a:r>
                <a:r>
                  <a:rPr lang="en-US" dirty="0">
                    <a:solidFill>
                      <a:srgbClr val="202122"/>
                    </a:solidFill>
                    <a:latin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202122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i="1">
                        <a:solidFill>
                          <a:srgbClr val="202122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solidFill>
                          <a:srgbClr val="202122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solidFill>
                          <a:srgbClr val="202122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u-RU" dirty="0">
                    <a:solidFill>
                      <a:srgbClr val="202122"/>
                    </a:solidFill>
                    <a:latin typeface="Arial" panose="020B0604020202020204" pitchFamily="34" charset="0"/>
                  </a:rPr>
                  <a:t>, таким от которого можем взять обратную функцию, то сможем вычислить и наше неизвестное распределение.</a:t>
                </a:r>
              </a:p>
              <a:p>
                <a:endParaRPr lang="ru-RU" dirty="0">
                  <a:solidFill>
                    <a:srgbClr val="202122"/>
                  </a:solidFill>
                  <a:latin typeface="Arial" panose="020B0604020202020204" pitchFamily="34" charset="0"/>
                </a:endParaRPr>
              </a:p>
              <a:p>
                <a:endParaRPr lang="en-RU" dirty="0">
                  <a:solidFill>
                    <a:srgbClr val="202122"/>
                  </a:solidFill>
                  <a:latin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C0AA699-AACD-4E42-BB3B-EB44DE17B6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907" y="878674"/>
                <a:ext cx="8520601" cy="1169551"/>
              </a:xfrm>
              <a:prstGeom prst="rect">
                <a:avLst/>
              </a:prstGeom>
              <a:blipFill>
                <a:blip r:embed="rId3"/>
                <a:stretch>
                  <a:fillRect l="-149" t="-1075" r="-595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C92001E3-A78F-4741-83F3-99449D71A9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492" y="1355727"/>
            <a:ext cx="5452898" cy="327173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214A487-5E44-E449-A74C-CD467619109A}"/>
                  </a:ext>
                </a:extLst>
              </p:cNvPr>
              <p:cNvSpPr txBox="1"/>
              <p:nvPr/>
            </p:nvSpPr>
            <p:spPr>
              <a:xfrm>
                <a:off x="5404420" y="1534345"/>
                <a:ext cx="1918154" cy="738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RU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RU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𝑞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RU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𝑈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[0,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𝑐𝑜𝑛𝑠𝑡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𝑞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)]</m:t>
                      </m:r>
                    </m:oMath>
                  </m:oMathPara>
                </a14:m>
                <a:endParaRPr lang="en-RU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Accept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if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RU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214A487-5E44-E449-A74C-CD46761910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4420" y="1534345"/>
                <a:ext cx="1918154" cy="738664"/>
              </a:xfrm>
              <a:prstGeom prst="rect">
                <a:avLst/>
              </a:prstGeom>
              <a:blipFill>
                <a:blip r:embed="rId5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754F534-2D6E-9948-83D0-3DD0950822E0}"/>
                  </a:ext>
                </a:extLst>
              </p:cNvPr>
              <p:cNvSpPr txBox="1"/>
              <p:nvPr/>
            </p:nvSpPr>
            <p:spPr>
              <a:xfrm>
                <a:off x="5404420" y="2326853"/>
                <a:ext cx="3382760" cy="26776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dirty="0"/>
                  <a:t>В результате получим выборку из нужного нам распределения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ru-RU" dirty="0"/>
              </a:p>
              <a:p>
                <a:endParaRPr lang="ru-RU" dirty="0"/>
              </a:p>
              <a:p>
                <a:r>
                  <a:rPr lang="ru-RU" dirty="0"/>
                  <a:t>1. В случае плохого совпадения распределений (как на рисунке) – метод не эффективен из-за большого числа </a:t>
                </a:r>
                <a:r>
                  <a:rPr lang="en-US" dirty="0"/>
                  <a:t>reject’</a:t>
                </a:r>
                <a:r>
                  <a:rPr lang="ru-RU" dirty="0" err="1"/>
                  <a:t>ов</a:t>
                </a:r>
                <a:r>
                  <a:rPr lang="ru-RU" dirty="0"/>
                  <a:t>;</a:t>
                </a:r>
              </a:p>
              <a:p>
                <a:endParaRPr lang="ru-RU" dirty="0"/>
              </a:p>
              <a:p>
                <a:r>
                  <a:rPr lang="ru-RU" dirty="0"/>
                  <a:t>2. В случае если мы не можем </a:t>
                </a:r>
                <a:r>
                  <a:rPr lang="ru-RU" dirty="0" err="1"/>
                  <a:t>промажерировать</a:t>
                </a:r>
                <a:r>
                  <a:rPr lang="ru-RU" dirty="0"/>
                  <a:t> наше распределение «хорошим» – метод не работает.</a:t>
                </a:r>
                <a:endParaRPr lang="en-RU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754F534-2D6E-9948-83D0-3DD0950822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4420" y="2326853"/>
                <a:ext cx="3382760" cy="2677656"/>
              </a:xfrm>
              <a:prstGeom prst="rect">
                <a:avLst/>
              </a:prstGeom>
              <a:blipFill>
                <a:blip r:embed="rId6"/>
                <a:stretch>
                  <a:fillRect l="-749" t="-472" b="-94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86B6F161-2588-424D-8B32-52359A35FA92}"/>
              </a:ext>
            </a:extLst>
          </p:cNvPr>
          <p:cNvSpPr txBox="1"/>
          <p:nvPr/>
        </p:nvSpPr>
        <p:spPr>
          <a:xfrm>
            <a:off x="579186" y="4627466"/>
            <a:ext cx="31603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RU" sz="1000" dirty="0">
                <a:hlinkClick r:id="rId7"/>
              </a:rPr>
              <a:t>https://youtu.be/si76S7QqxTU</a:t>
            </a:r>
            <a:r>
              <a:rPr lang="en-RU" sz="1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951177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58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Семплирование</a:t>
            </a:r>
            <a:r>
              <a:rPr lang="en-US" dirty="0"/>
              <a:t> – Rejection sampling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B038F8-DB21-9D4A-B2D0-B7B74EC36D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50" y="854268"/>
            <a:ext cx="7148720" cy="4289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3016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3C539-B511-C24B-9650-77186C30E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Семплирование</a:t>
            </a:r>
            <a:r>
              <a:rPr lang="en-US" dirty="0"/>
              <a:t> – Importance sampling</a:t>
            </a:r>
            <a:endParaRPr lang="en-RU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35E286E-8F69-3A41-9076-16C06DF64B7C}"/>
                  </a:ext>
                </a:extLst>
              </p:cNvPr>
              <p:cNvSpPr txBox="1"/>
              <p:nvPr/>
            </p:nvSpPr>
            <p:spPr>
              <a:xfrm>
                <a:off x="0" y="1072765"/>
                <a:ext cx="6065165" cy="28192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solidFill>
                                <a:srgbClr val="20212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rgbClr val="202122"/>
                              </a:solidFill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sub>
                      </m:sSub>
                      <m:r>
                        <a:rPr lang="en-US" sz="1800" i="1">
                          <a:solidFill>
                            <a:srgbClr val="202122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800" i="1">
                              <a:solidFill>
                                <a:srgbClr val="20212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solidFill>
                                <a:srgbClr val="20212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800" i="1">
                          <a:solidFill>
                            <a:srgbClr val="20212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RU" sz="1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m:rPr>
                              <m:sty m:val="p"/>
                            </m:rPr>
                            <a:rPr lang="en-US" sz="1800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d>
                            <m:d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f>
                            <m:f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d>
                                <m:d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den>
                          </m:f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m:rPr>
                              <m:sty m:val="p"/>
                            </m:rPr>
                            <a:rPr lang="en-US" sz="1800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n-US" sz="1800" b="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RU" sz="1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⇓</m:t>
                      </m:r>
                    </m:oMath>
                  </m:oMathPara>
                </a14:m>
                <a:endParaRPr lang="en-US" sz="180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𝑞</m:t>
                          </m:r>
                          <m:d>
                            <m:d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f>
                            <m:f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d>
                                <m:d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den>
                          </m:f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m:rPr>
                              <m:sty m:val="p"/>
                            </m:rPr>
                            <a:rPr lang="en-US" sz="180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≈ 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f>
                            <m:f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d>
                                <m:d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den>
                          </m:f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𝑞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sz="1800" b="0" dirty="0"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RU" sz="1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⇓</m:t>
                      </m:r>
                    </m:oMath>
                  </m:oMathPara>
                </a14:m>
                <a:endParaRPr lang="en-RU" sz="18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>
                              <a:solidFill>
                                <a:srgbClr val="20212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rgbClr val="202122"/>
                              </a:solidFill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sub>
                      </m:sSub>
                      <m:r>
                        <a:rPr lang="en-US" sz="1800" i="1">
                          <a:solidFill>
                            <a:srgbClr val="202122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800" i="1">
                              <a:solidFill>
                                <a:srgbClr val="20212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solidFill>
                                <a:srgbClr val="20212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800" i="1">
                          <a:solidFill>
                            <a:srgbClr val="20212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en-US" sz="1800" i="1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1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en-US" sz="1800" b="0" i="0" smtClean="0">
                          <a:latin typeface="Cambria Math" panose="02040503050406030204" pitchFamily="18" charset="0"/>
                        </a:rPr>
                        <m:t>,  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𝑞</m:t>
                          </m:r>
                          <m:d>
                            <m:d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en-RU" sz="1800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35E286E-8F69-3A41-9076-16C06DF64B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072765"/>
                <a:ext cx="6065165" cy="2819298"/>
              </a:xfrm>
              <a:prstGeom prst="rect">
                <a:avLst/>
              </a:prstGeom>
              <a:blipFill>
                <a:blip r:embed="rId2"/>
                <a:stretch>
                  <a:fillRect l="-10251" t="-39910" b="-47534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669351B2-B812-1843-9F77-D980C2E3E6B8}"/>
              </a:ext>
            </a:extLst>
          </p:cNvPr>
          <p:cNvSpPr txBox="1"/>
          <p:nvPr/>
        </p:nvSpPr>
        <p:spPr>
          <a:xfrm>
            <a:off x="976106" y="4147930"/>
            <a:ext cx="34083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err="1"/>
              <a:t>Т.е</a:t>
            </a:r>
            <a:r>
              <a:rPr lang="ru-RU" dirty="0"/>
              <a:t> не что иное как взвешенная сумма</a:t>
            </a:r>
            <a:endParaRPr lang="en-RU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0A7C860-99F6-6846-A902-BC93A2EE883F}"/>
                  </a:ext>
                </a:extLst>
              </p:cNvPr>
              <p:cNvSpPr txBox="1"/>
              <p:nvPr/>
            </p:nvSpPr>
            <p:spPr>
              <a:xfrm>
                <a:off x="5777948" y="1072765"/>
                <a:ext cx="3243202" cy="35394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b="1" dirty="0"/>
                  <a:t>Проблемы:</a:t>
                </a:r>
              </a:p>
              <a:p>
                <a:endParaRPr lang="en-RU" dirty="0"/>
              </a:p>
              <a:p>
                <a:r>
                  <a:rPr lang="ru-RU" dirty="0"/>
                  <a:t>В случае сильного несовпадения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ru-RU" dirty="0"/>
                  <a:t> и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  <a:r>
                  <a:rPr lang="ru-RU" dirty="0"/>
                  <a:t>весовые коэффициенты оказываются сильно неравномерны и дисперсия не убывает как </a:t>
                </a:r>
                <a14:m>
                  <m:oMath xmlns:m="http://schemas.openxmlformats.org/officeDocument/2006/math">
                    <m:f>
                      <m:fPr>
                        <m:type m:val="skw"/>
                        <m:ctrlPr>
                          <a:rPr lang="ru-RU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r>
                  <a:rPr lang="ru-RU" dirty="0"/>
                  <a:t>, что приводит к неэффективной оценке. </a:t>
                </a:r>
              </a:p>
              <a:p>
                <a:endParaRPr lang="ru-RU" dirty="0"/>
              </a:p>
              <a:p>
                <a:r>
                  <a:rPr lang="ru-RU" dirty="0"/>
                  <a:t>Фактически устранив проблему </a:t>
                </a:r>
                <a:r>
                  <a:rPr lang="en-GB" dirty="0"/>
                  <a:t>reject'</a:t>
                </a:r>
                <a:r>
                  <a:rPr lang="ru-RU" dirty="0" err="1"/>
                  <a:t>ов</a:t>
                </a:r>
                <a:r>
                  <a:rPr lang="ru-RU" dirty="0"/>
                  <a:t> путем взвешенной выборки мы получили проблему с весами, </a:t>
                </a:r>
                <a:r>
                  <a:rPr lang="ru-RU" dirty="0" err="1"/>
                  <a:t>т.е</a:t>
                </a:r>
                <a:r>
                  <a:rPr lang="ru-RU" dirty="0"/>
                  <a:t> вклад в оценку мат ожидания могут дать всего несколько точек из генерированной выборки и в результате мы получим огромную дисперсию.</a:t>
                </a:r>
                <a:endParaRPr lang="en-RU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0A7C860-99F6-6846-A902-BC93A2EE88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7948" y="1072765"/>
                <a:ext cx="3243202" cy="3539430"/>
              </a:xfrm>
              <a:prstGeom prst="rect">
                <a:avLst/>
              </a:prstGeom>
              <a:blipFill>
                <a:blip r:embed="rId3"/>
                <a:stretch>
                  <a:fillRect l="-781" t="-357" r="-391" b="-714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87934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3C539-B511-C24B-9650-77186C30E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Семплирование</a:t>
            </a:r>
            <a:r>
              <a:rPr lang="en-US" dirty="0"/>
              <a:t> – Importance sampling</a:t>
            </a:r>
            <a:endParaRPr lang="en-RU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45EBD88-0BEC-3841-9B16-ABF7F8A2AB90}"/>
                  </a:ext>
                </a:extLst>
              </p:cNvPr>
              <p:cNvSpPr txBox="1"/>
              <p:nvPr/>
            </p:nvSpPr>
            <p:spPr>
              <a:xfrm>
                <a:off x="581747" y="956288"/>
                <a:ext cx="7980505" cy="360316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20212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202122"/>
                              </a:solidFill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sub>
                      </m:sSub>
                      <m:r>
                        <a:rPr lang="en-US" i="1">
                          <a:solidFill>
                            <a:srgbClr val="202122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20212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20212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i="1">
                          <a:solidFill>
                            <a:srgbClr val="20212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</m:e>
                      </m:nary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, </m:t>
                      </m:r>
                    </m:oMath>
                  </m:oMathPara>
                </a14:m>
                <a:endParaRPr lang="en-RU" dirty="0"/>
              </a:p>
              <a:p>
                <a:r>
                  <a:rPr lang="ru-RU" dirty="0"/>
                  <a:t>Мы не умеем считать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ru-RU" dirty="0"/>
                  <a:t>, но умеем считать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RU" dirty="0"/>
                  <a:t>, </a:t>
                </a:r>
                <a:r>
                  <a:rPr lang="ru-RU" dirty="0"/>
                  <a:t>где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RU" dirty="0"/>
                  <a:t> – </a:t>
                </a:r>
                <a:r>
                  <a:rPr lang="ru-RU" dirty="0"/>
                  <a:t>нормировочная константа.</a:t>
                </a:r>
              </a:p>
              <a:p>
                <a:endParaRPr lang="ru-RU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ru-RU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f>
                            <m:fPr>
                              <m:ctrlPr>
                                <a:rPr lang="ru-RU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acc>
                                <m:accPr>
                                  <m:chr m:val="̂"/>
                                  <m:ctrlPr>
                                    <a:rPr lang="ru-RU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brk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acc>
                                <m:accPr>
                                  <m:chr m:val="̂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acc>
                              <m:r>
                                <m:rPr>
                                  <m:brk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nary>
                        </m:num>
                        <m:den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acc>
                                <m:accPr>
                                  <m:chr m:val="̂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RU" dirty="0"/>
              </a:p>
              <a:p>
                <a:r>
                  <a:rPr lang="ru-RU" dirty="0"/>
                  <a:t>Делаем Монте-Карло оценку: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acc>
                              <m:r>
                                <m:rPr>
                                  <m:brk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nary>
                        </m:num>
                        <m:den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nary>
                        </m:den>
                      </m:f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ru-RU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ru-RU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ru-RU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ru-RU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f>
                                <m:fPr>
                                  <m:ctrlPr>
                                    <a:rPr lang="ru-RU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acc>
                                    <m:accPr>
                                      <m:chr m:val="̂"/>
                                      <m:ctrlPr>
                                        <a:rPr lang="ru-RU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num>
                        <m:den>
                          <m:f>
                            <m:fPr>
                              <m:ctrlPr>
                                <a:rPr lang="ru-RU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ru-RU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f>
                                <m:f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acc>
                                    <m:accPr>
                                      <m:chr m:val="̂"/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den>
                              </m:f>
                            </m:e>
                          </m:nary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acc>
                                <m:accPr>
                                  <m:chr m:val="̂"/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den>
                          </m:f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f>
                                <m:f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acc>
                                    <m:accPr>
                                      <m:chr m:val="̂"/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</m:den>
                              </m:f>
                            </m:e>
                          </m:nary>
                        </m:den>
                      </m:f>
                    </m:oMath>
                  </m:oMathPara>
                </a14:m>
                <a:endParaRPr lang="en-RU" dirty="0"/>
              </a:p>
              <a:p>
                <a:pPr/>
                <a:endParaRPr lang="en-RU" dirty="0"/>
              </a:p>
              <a:p>
                <a:pPr/>
                <a:r>
                  <a:rPr lang="ru-RU" dirty="0"/>
                  <a:t>Мы можем генерировать выборку из распределения которое мы знаем с точностью до нормировочной константы.</a:t>
                </a:r>
                <a:endParaRPr lang="en-RU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45EBD88-0BEC-3841-9B16-ABF7F8A2AB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747" y="956288"/>
                <a:ext cx="7980505" cy="3603166"/>
              </a:xfrm>
              <a:prstGeom prst="rect">
                <a:avLst/>
              </a:prstGeom>
              <a:blipFill>
                <a:blip r:embed="rId2"/>
                <a:stretch>
                  <a:fillRect l="-159" t="-22105" b="-4211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120514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310;p57">
            <a:extLst>
              <a:ext uri="{FF2B5EF4-FFF2-40B4-BE49-F238E27FC236}">
                <a16:creationId xmlns:a16="http://schemas.microsoft.com/office/drawing/2014/main" id="{3583CFCF-B61B-3D46-9473-36A6056062A5}"/>
              </a:ext>
            </a:extLst>
          </p:cNvPr>
          <p:cNvSpPr txBox="1">
            <a:spLocks/>
          </p:cNvSpPr>
          <p:nvPr/>
        </p:nvSpPr>
        <p:spPr>
          <a:xfrm>
            <a:off x="500550" y="330724"/>
            <a:ext cx="8520600" cy="547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ru-RU" sz="2800"/>
              <a:t>Марковское свойство</a:t>
            </a:r>
            <a:endParaRPr lang="ru-RU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92E0CE5-9E56-BC47-928C-110480A493D2}"/>
                  </a:ext>
                </a:extLst>
              </p:cNvPr>
              <p:cNvSpPr txBox="1"/>
              <p:nvPr/>
            </p:nvSpPr>
            <p:spPr>
              <a:xfrm>
                <a:off x="588128" y="955618"/>
                <a:ext cx="4172722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ℙ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l-GR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ℙ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92E0CE5-9E56-BC47-928C-110480A493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128" y="955618"/>
                <a:ext cx="4172722" cy="369332"/>
              </a:xfrm>
              <a:prstGeom prst="rect">
                <a:avLst/>
              </a:prstGeom>
              <a:blipFill>
                <a:blip r:embed="rId2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FFF8F3DE-FD68-284B-BEDA-0F2A55B292CA}"/>
              </a:ext>
            </a:extLst>
          </p:cNvPr>
          <p:cNvSpPr txBox="1"/>
          <p:nvPr/>
        </p:nvSpPr>
        <p:spPr>
          <a:xfrm>
            <a:off x="4780291" y="878674"/>
            <a:ext cx="42233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вероятность перехода в следующее состояние завис</a:t>
            </a:r>
            <a:r>
              <a:rPr lang="ru-RU" dirty="0">
                <a:latin typeface="Helvetica Neue" panose="02000503000000020004" pitchFamily="2" charset="0"/>
              </a:rPr>
              <a:t>и</a:t>
            </a:r>
            <a:r>
              <a:rPr lang="ru-RU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т </a:t>
            </a:r>
            <a:r>
              <a:rPr lang="ru-RU" b="1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только</a:t>
            </a:r>
            <a:r>
              <a:rPr lang="ru-RU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 от текущего состояния</a:t>
            </a:r>
            <a:endParaRPr lang="en-R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973939-C64D-5845-A95A-2CE0D0E47AD2}"/>
              </a:ext>
            </a:extLst>
          </p:cNvPr>
          <p:cNvSpPr txBox="1"/>
          <p:nvPr/>
        </p:nvSpPr>
        <p:spPr>
          <a:xfrm>
            <a:off x="385186" y="1555377"/>
            <a:ext cx="5984083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Пусть есть три состояния погоды: ( «ясно», «облачно», «дождь»)</a:t>
            </a:r>
          </a:p>
          <a:p>
            <a:r>
              <a:rPr lang="ru-RU" dirty="0"/>
              <a:t>Состояние Марковской цепи задается матрицей переходов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ru-RU" dirty="0"/>
              <a:t>В строках указаны состояния, в которых в настоящее время может находиться цепь, а в столбцах – состояния, в которые цепи могут перейти. </a:t>
            </a:r>
            <a:endParaRPr lang="en-US" dirty="0"/>
          </a:p>
          <a:p>
            <a:r>
              <a:rPr lang="ru-RU" dirty="0"/>
              <a:t>Необходимо отметить, что значения в каждом ряду в сумме дают единицу.</a:t>
            </a:r>
          </a:p>
          <a:p>
            <a:endParaRPr lang="ru-RU" dirty="0"/>
          </a:p>
          <a:p>
            <a:r>
              <a:rPr lang="ru-RU" dirty="0"/>
              <a:t>Марковская цепь имеет уникальное </a:t>
            </a:r>
            <a:r>
              <a:rPr lang="ru-RU" b="1" dirty="0"/>
              <a:t>стационарное распределение состояний</a:t>
            </a:r>
            <a:r>
              <a:rPr lang="ru-RU" dirty="0"/>
              <a:t>, к которому сходится, преодолев определенное количество состояний. После такого числа состояний состояния в </a:t>
            </a:r>
            <a:r>
              <a:rPr lang="ru-RU" dirty="0" err="1"/>
              <a:t>марковской</a:t>
            </a:r>
            <a:r>
              <a:rPr lang="ru-RU" dirty="0"/>
              <a:t> цепи получают инвариантное распределение.</a:t>
            </a:r>
            <a:br>
              <a:rPr lang="ru-RU" dirty="0"/>
            </a:br>
            <a:endParaRPr lang="en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5D2A7F8-BBA9-5047-AAC1-2740CC875A01}"/>
                  </a:ext>
                </a:extLst>
              </p:cNvPr>
              <p:cNvSpPr txBox="1"/>
              <p:nvPr/>
            </p:nvSpPr>
            <p:spPr>
              <a:xfrm>
                <a:off x="6307512" y="1767469"/>
                <a:ext cx="1726596" cy="73263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RU" sz="1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.6</m:t>
                                </m:r>
                              </m:e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0.3</m:t>
                                </m:r>
                              </m:e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0.1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0.3</m:t>
                                </m:r>
                              </m:e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0.4</m:t>
                                </m:r>
                              </m:e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0.3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0.2</m:t>
                                </m:r>
                              </m:e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0.5</m:t>
                                </m:r>
                              </m:e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0.3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RU" sz="18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5D2A7F8-BBA9-5047-AAC1-2740CC875A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7512" y="1767469"/>
                <a:ext cx="1726596" cy="732636"/>
              </a:xfrm>
              <a:prstGeom prst="rect">
                <a:avLst/>
              </a:prstGeom>
              <a:blipFill>
                <a:blip r:embed="rId3"/>
                <a:stretch>
                  <a:fillRect t="-1724" b="-1206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135259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47"/>
          <p:cNvSpPr txBox="1">
            <a:spLocks noGrp="1"/>
          </p:cNvSpPr>
          <p:nvPr>
            <p:ph type="title"/>
          </p:nvPr>
        </p:nvSpPr>
        <p:spPr>
          <a:xfrm>
            <a:off x="1635875" y="772125"/>
            <a:ext cx="79353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100"/>
              <a:t>Проверить, идет ли запись</a:t>
            </a:r>
            <a:endParaRPr sz="2100"/>
          </a:p>
        </p:txBody>
      </p:sp>
      <p:sp>
        <p:nvSpPr>
          <p:cNvPr id="196" name="Google Shape;196;p47"/>
          <p:cNvSpPr txBox="1">
            <a:spLocks noGrp="1"/>
          </p:cNvSpPr>
          <p:nvPr>
            <p:ph type="title"/>
          </p:nvPr>
        </p:nvSpPr>
        <p:spPr>
          <a:xfrm>
            <a:off x="766725" y="1805199"/>
            <a:ext cx="7935300" cy="129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4000"/>
              <a:t>Меня хорошо видно</a:t>
            </a:r>
            <a:endParaRPr sz="4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/>
              <a:t>&amp;&amp; слышно?</a:t>
            </a:r>
            <a:endParaRPr sz="4000"/>
          </a:p>
        </p:txBody>
      </p:sp>
      <p:pic>
        <p:nvPicPr>
          <p:cNvPr id="197" name="Google Shape;197;p47"/>
          <p:cNvPicPr preferRelativeResize="0"/>
          <p:nvPr/>
        </p:nvPicPr>
        <p:blipFill rotWithShape="1">
          <a:blip r:embed="rId3">
            <a:alphaModFix/>
          </a:blip>
          <a:srcRect l="99" r="99"/>
          <a:stretch/>
        </p:blipFill>
        <p:spPr>
          <a:xfrm>
            <a:off x="880825" y="1032408"/>
            <a:ext cx="642317" cy="3211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4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72375" y="3520050"/>
            <a:ext cx="525600" cy="525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47"/>
          <p:cNvSpPr txBox="1"/>
          <p:nvPr/>
        </p:nvSpPr>
        <p:spPr>
          <a:xfrm>
            <a:off x="1514225" y="3459600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Ставим “+”, если все хорошо</a:t>
            </a:r>
            <a:br>
              <a:rPr lang="ru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ru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“-”, если есть проблемы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3C539-B511-C24B-9650-77186C30E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Стационарное распределение Марковской цепи</a:t>
            </a:r>
            <a:endParaRPr lang="en-R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258BEA-9A62-024D-A60B-5B33E02058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0" y="1431309"/>
            <a:ext cx="5635778" cy="338146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5F442D7-3929-E845-BF25-8A9917185F2D}"/>
                  </a:ext>
                </a:extLst>
              </p:cNvPr>
              <p:cNvSpPr txBox="1"/>
              <p:nvPr/>
            </p:nvSpPr>
            <p:spPr>
              <a:xfrm>
                <a:off x="5594258" y="1122713"/>
                <a:ext cx="3426892" cy="24622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dirty="0"/>
                  <a:t>Стационарное распределение есть собственный вектор матрицы переходов с собственным значением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RU" dirty="0"/>
              </a:p>
              <a:p>
                <a:endParaRPr lang="en-RU" dirty="0"/>
              </a:p>
              <a:p>
                <a:r>
                  <a:rPr lang="en-RU" dirty="0"/>
                  <a:t>[0.3889, 0.3333, 0.2778]</a:t>
                </a:r>
              </a:p>
              <a:p>
                <a:endParaRPr lang="en-RU" dirty="0"/>
              </a:p>
              <a:p>
                <a:r>
                  <a:rPr lang="ru-RU" dirty="0"/>
                  <a:t>Условие детального баланса:</a:t>
                </a:r>
              </a:p>
              <a:p>
                <a:r>
                  <a:rPr lang="ru-RU" dirty="0"/>
                  <a:t>Марковская цепь удовлетворяет критерию детального баланса если: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R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sSub>
                        <m:sSubPr>
                          <m:ctrlPr>
                            <a:rPr lang="en-R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RU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5F442D7-3929-E845-BF25-8A9917185F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4258" y="1122713"/>
                <a:ext cx="3426892" cy="2462213"/>
              </a:xfrm>
              <a:prstGeom prst="rect">
                <a:avLst/>
              </a:prstGeom>
              <a:blipFill>
                <a:blip r:embed="rId3"/>
                <a:stretch>
                  <a:fillRect l="-738" t="-51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9BEDB03-A39B-CD4E-BA04-1CEA04002448}"/>
                  </a:ext>
                </a:extLst>
              </p:cNvPr>
              <p:cNvSpPr txBox="1"/>
              <p:nvPr/>
            </p:nvSpPr>
            <p:spPr>
              <a:xfrm>
                <a:off x="2240341" y="2030654"/>
                <a:ext cx="1726596" cy="73263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RU" sz="1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.6</m:t>
                                </m:r>
                              </m:e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0.3</m:t>
                                </m:r>
                              </m:e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0.1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0.3</m:t>
                                </m:r>
                              </m:e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0.4</m:t>
                                </m:r>
                              </m:e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0.3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0.2</m:t>
                                </m:r>
                              </m:e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0.5</m:t>
                                </m:r>
                              </m:e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0.3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RU" sz="1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9BEDB03-A39B-CD4E-BA04-1CEA040024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0341" y="2030654"/>
                <a:ext cx="1726596" cy="732636"/>
              </a:xfrm>
              <a:prstGeom prst="rect">
                <a:avLst/>
              </a:prstGeom>
              <a:blipFill>
                <a:blip r:embed="rId4"/>
                <a:stretch>
                  <a:fillRect b="-1016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601668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3C539-B511-C24B-9650-77186C30E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Алгоритм Метрополиса-Гастингса</a:t>
            </a:r>
            <a:endParaRPr lang="en-R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98BFEF2-769C-0E48-BA69-0C21B04D0D99}"/>
              </a:ext>
            </a:extLst>
          </p:cNvPr>
          <p:cNvSpPr txBox="1"/>
          <p:nvPr/>
        </p:nvSpPr>
        <p:spPr>
          <a:xfrm>
            <a:off x="450519" y="1072055"/>
            <a:ext cx="8520601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rgbClr val="202122"/>
                </a:solidFill>
                <a:latin typeface="Arial" panose="020B0604020202020204" pitchFamily="34" charset="0"/>
              </a:rPr>
              <a:t>алгоритм семплирования</a:t>
            </a:r>
            <a:r>
              <a:rPr lang="ru-RU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использующийся, для сложных</a:t>
            </a:r>
            <a:r>
              <a:rPr lang="ru-RU" dirty="0">
                <a:solidFill>
                  <a:srgbClr val="202122"/>
                </a:solidFill>
                <a:latin typeface="Arial" panose="020B0604020202020204" pitchFamily="34" charset="0"/>
              </a:rPr>
              <a:t> функций распределения.</a:t>
            </a:r>
            <a:endParaRPr lang="en-US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endParaRPr lang="en-US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r>
              <a:rPr lang="ru-RU" dirty="0">
                <a:solidFill>
                  <a:srgbClr val="202122"/>
                </a:solidFill>
                <a:latin typeface="Arial" panose="020B0604020202020204" pitchFamily="34" charset="0"/>
              </a:rPr>
              <a:t>Он </a:t>
            </a:r>
            <a:r>
              <a:rPr lang="ru-RU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позволяет семплировать любую функцию распределения. Для этого он использует свой</a:t>
            </a:r>
            <a:r>
              <a:rPr lang="ru-RU" dirty="0">
                <a:solidFill>
                  <a:srgbClr val="202122"/>
                </a:solidFill>
                <a:latin typeface="Arial" panose="020B0604020202020204" pitchFamily="34" charset="0"/>
              </a:rPr>
              <a:t>ство цепи Маркова, </a:t>
            </a:r>
            <a:r>
              <a:rPr lang="ru-RU" dirty="0" err="1">
                <a:solidFill>
                  <a:srgbClr val="202122"/>
                </a:solidFill>
                <a:latin typeface="Arial" panose="020B0604020202020204" pitchFamily="34" charset="0"/>
              </a:rPr>
              <a:t>т.е</a:t>
            </a:r>
            <a:r>
              <a:rPr lang="ru-RU" dirty="0">
                <a:solidFill>
                  <a:srgbClr val="202122"/>
                </a:solidFill>
                <a:latin typeface="Arial" panose="020B0604020202020204" pitchFamily="34" charset="0"/>
              </a:rPr>
              <a:t> на каждом следующем шаге значение определяется только предыдущим. Так же через какое-то количество шагов он сходится к стационарному распределению.</a:t>
            </a:r>
          </a:p>
          <a:p>
            <a:endParaRPr lang="ru-RU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r>
              <a:rPr lang="ru-RU" dirty="0">
                <a:solidFill>
                  <a:srgbClr val="202122"/>
                </a:solidFill>
                <a:latin typeface="Arial" panose="020B0604020202020204" pitchFamily="34" charset="0"/>
              </a:rPr>
              <a:t>Необходимо обеспечить что бы стационарное состояние имело такое же распределение как и искомое апостериорное – тогда мы сможем насемплировать данных без необходимости брать интеграл – </a:t>
            </a:r>
            <a:r>
              <a:rPr lang="ru-RU" dirty="0" err="1">
                <a:solidFill>
                  <a:srgbClr val="202122"/>
                </a:solidFill>
                <a:latin typeface="Arial" panose="020B0604020202020204" pitchFamily="34" charset="0"/>
              </a:rPr>
              <a:t>т.е</a:t>
            </a:r>
            <a:r>
              <a:rPr lang="ru-RU" dirty="0">
                <a:solidFill>
                  <a:srgbClr val="202122"/>
                </a:solidFill>
                <a:latin typeface="Arial" panose="020B0604020202020204" pitchFamily="34" charset="0"/>
              </a:rPr>
              <a:t> решить задачу.</a:t>
            </a:r>
            <a:endParaRPr lang="en-US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endParaRPr lang="en-US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r>
              <a:rPr lang="ru-RU" dirty="0">
                <a:solidFill>
                  <a:srgbClr val="202122"/>
                </a:solidFill>
                <a:latin typeface="Arial" panose="020B0604020202020204" pitchFamily="34" charset="0"/>
              </a:rPr>
              <a:t>Естественно, у методов </a:t>
            </a:r>
            <a:r>
              <a:rPr lang="en-GB" dirty="0">
                <a:solidFill>
                  <a:srgbClr val="202122"/>
                </a:solidFill>
                <a:latin typeface="Arial" panose="020B0604020202020204" pitchFamily="34" charset="0"/>
              </a:rPr>
              <a:t>MCMC </a:t>
            </a:r>
            <a:r>
              <a:rPr lang="ru-RU" dirty="0">
                <a:solidFill>
                  <a:srgbClr val="202122"/>
                </a:solidFill>
                <a:latin typeface="Arial" panose="020B0604020202020204" pitchFamily="34" charset="0"/>
              </a:rPr>
              <a:t>есть и недостатки: из-за того, что выборки коррелированы, эффективный размер выборки уменьшается, и иногда методы могут не сходиться или сходиться очень медленно.</a:t>
            </a:r>
          </a:p>
          <a:p>
            <a:endParaRPr lang="en-RU" dirty="0">
              <a:solidFill>
                <a:srgbClr val="202122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37587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3C539-B511-C24B-9650-77186C30E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Алгоритм Метрополиса-Гастингса</a:t>
            </a:r>
            <a:endParaRPr lang="en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68522BC-896D-BA4E-9586-4F74FAFFE794}"/>
                  </a:ext>
                </a:extLst>
              </p:cNvPr>
              <p:cNvSpPr txBox="1"/>
              <p:nvPr/>
            </p:nvSpPr>
            <p:spPr>
              <a:xfrm>
                <a:off x="826113" y="1426624"/>
                <a:ext cx="6938181" cy="26950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spcAft>
                    <a:spcPts val="1200"/>
                  </a:spcAft>
                  <a:buFont typeface="+mj-lt"/>
                  <a:buAutoNum type="arabicPeriod"/>
                </a:pPr>
                <a:r>
                  <a:rPr lang="ru-RU" sz="1800" dirty="0"/>
                  <a:t>Выбрать произвольное начальное значение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ru-RU" sz="1800" dirty="0"/>
              </a:p>
              <a:p>
                <a:pPr marL="342900" indent="-342900">
                  <a:spcAft>
                    <a:spcPts val="1200"/>
                  </a:spcAft>
                  <a:buFont typeface="+mj-lt"/>
                  <a:buAutoNum type="arabicPeriod"/>
                </a:pPr>
                <a:r>
                  <a:rPr lang="ru-RU" sz="1800" dirty="0"/>
                  <a:t>Построить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sz="1800" dirty="0"/>
                  <a:t>, </a:t>
                </a:r>
                <a:r>
                  <a:rPr lang="ru-RU" sz="1800" dirty="0"/>
                  <a:t>используя распределение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endParaRPr lang="en-GB" sz="1800" dirty="0"/>
              </a:p>
              <a:p>
                <a:pPr marL="342900" indent="-342900">
                  <a:spcAft>
                    <a:spcPts val="1200"/>
                  </a:spcAft>
                  <a:buFont typeface="+mj-lt"/>
                  <a:buAutoNum type="arabicPeriod"/>
                </a:pPr>
                <a:r>
                  <a:rPr lang="ru-RU" sz="1800" dirty="0"/>
                  <a:t>Вычислить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ru-RU" sz="1800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800" b="0" i="0" smtClean="0">
                            <a:latin typeface="Cambria Math" panose="02040503050406030204" pitchFamily="18" charset="0"/>
                          </a:rPr>
                          <m:t>min</m:t>
                        </m:r>
                      </m:fName>
                      <m:e>
                        <m:d>
                          <m:d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sz="18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sSub>
                                  <m:sSub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num>
                              <m:den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18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sSub>
                                  <m:sSub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den>
                            </m:f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, 1</m:t>
                            </m:r>
                          </m:e>
                        </m:d>
                      </m:e>
                    </m:func>
                  </m:oMath>
                </a14:m>
                <a:r>
                  <a:rPr lang="en-GB" sz="1800" dirty="0"/>
                  <a:t> </a:t>
                </a:r>
                <a:endParaRPr lang="ru-RU" sz="1800" dirty="0"/>
              </a:p>
              <a:p>
                <a:pPr marL="342900" indent="-342900">
                  <a:spcAft>
                    <a:spcPts val="1200"/>
                  </a:spcAft>
                  <a:buFont typeface="+mj-lt"/>
                  <a:buAutoNum type="arabicPeriod"/>
                </a:pPr>
                <a:r>
                  <a:rPr lang="ru-RU" sz="1800" dirty="0"/>
                  <a:t>Вычислить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sz="1800" dirty="0"/>
                  <a:t> </a:t>
                </a:r>
                <a:r>
                  <a:rPr lang="ru-RU" sz="1800" dirty="0"/>
                  <a:t>из равномерного распределения [0, 1].</a:t>
                </a:r>
              </a:p>
              <a:p>
                <a:pPr marL="342900" indent="-342900">
                  <a:spcAft>
                    <a:spcPts val="1200"/>
                  </a:spcAft>
                  <a:buFont typeface="+mj-lt"/>
                  <a:buAutoNum type="arabicPeriod"/>
                </a:pPr>
                <a:r>
                  <a:rPr lang="ru-RU" sz="1800" dirty="0"/>
                  <a:t>Установить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ru-RU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sz="1800" dirty="0"/>
                  <a:t>, </a:t>
                </a:r>
                <a:r>
                  <a:rPr lang="ru-RU" sz="1800" dirty="0"/>
                  <a:t>если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ru-RU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sz="1800" dirty="0"/>
                  <a:t>, </a:t>
                </a:r>
                <a:r>
                  <a:rPr lang="ru-RU" sz="1800" dirty="0"/>
                  <a:t>иначе установить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ru-RU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sz="1800" dirty="0"/>
                  <a:t>.</a:t>
                </a:r>
              </a:p>
              <a:p>
                <a:pPr marL="342900" indent="-342900">
                  <a:spcAft>
                    <a:spcPts val="1200"/>
                  </a:spcAft>
                  <a:buFont typeface="+mj-lt"/>
                  <a:buAutoNum type="arabicPeriod"/>
                </a:pPr>
                <a:r>
                  <a:rPr lang="ru-RU" sz="1800" dirty="0"/>
                  <a:t>Повторите шаги 2-5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68522BC-896D-BA4E-9586-4F74FAFFE7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113" y="1426624"/>
                <a:ext cx="6938181" cy="2695097"/>
              </a:xfrm>
              <a:prstGeom prst="rect">
                <a:avLst/>
              </a:prstGeom>
              <a:blipFill>
                <a:blip r:embed="rId2"/>
                <a:stretch>
                  <a:fillRect l="-731" t="-939" b="-2817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EDF3D924-D5D9-1843-A300-CADDB32EC67D}"/>
              </a:ext>
            </a:extLst>
          </p:cNvPr>
          <p:cNvSpPr txBox="1"/>
          <p:nvPr/>
        </p:nvSpPr>
        <p:spPr>
          <a:xfrm>
            <a:off x="974035" y="4412974"/>
            <a:ext cx="22749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hlinkClick r:id="rId3"/>
              </a:rPr>
              <a:t>Доказательство</a:t>
            </a:r>
            <a:r>
              <a:rPr lang="ru-RU" dirty="0"/>
              <a:t> (1:10:00)</a:t>
            </a:r>
          </a:p>
        </p:txBody>
      </p:sp>
    </p:spTree>
    <p:extLst>
      <p:ext uri="{BB962C8B-B14F-4D97-AF65-F5344CB8AC3E}">
        <p14:creationId xmlns:p14="http://schemas.microsoft.com/office/powerpoint/2010/main" val="20433485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6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Вопросы для проверки</a:t>
            </a:r>
            <a:endParaRPr/>
          </a:p>
        </p:txBody>
      </p:sp>
      <p:graphicFrame>
        <p:nvGraphicFramePr>
          <p:cNvPr id="366" name="Google Shape;366;p65"/>
          <p:cNvGraphicFramePr/>
          <p:nvPr>
            <p:extLst>
              <p:ext uri="{D42A27DB-BD31-4B8C-83A1-F6EECF244321}">
                <p14:modId xmlns:p14="http://schemas.microsoft.com/office/powerpoint/2010/main" val="3693920899"/>
              </p:ext>
            </p:extLst>
          </p:nvPr>
        </p:nvGraphicFramePr>
        <p:xfrm>
          <a:off x="952500" y="1315594"/>
          <a:ext cx="7239000" cy="1047912"/>
        </p:xfrm>
        <a:graphic>
          <a:graphicData uri="http://schemas.openxmlformats.org/drawingml/2006/table">
            <a:tbl>
              <a:tblPr>
                <a:noFill/>
                <a:tableStyleId>{B623574C-9AE7-4070-A081-93A97D88BCA6}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300" b="1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Почему возникает проблема </a:t>
                      </a:r>
                      <a:r>
                        <a:rPr lang="ru-RU" sz="1300" dirty="0" err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семплирования</a:t>
                      </a: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?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300" b="1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Механизмы </a:t>
                      </a:r>
                      <a:r>
                        <a:rPr lang="ru-RU" sz="1300" dirty="0" err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семплирования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300" b="1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Алгоритм Метрополиса-Гастингса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66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Ключевые тезисы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373" name="Google Shape;373;p66"/>
          <p:cNvGraphicFramePr/>
          <p:nvPr>
            <p:extLst>
              <p:ext uri="{D42A27DB-BD31-4B8C-83A1-F6EECF244321}">
                <p14:modId xmlns:p14="http://schemas.microsoft.com/office/powerpoint/2010/main" val="4231461719"/>
              </p:ext>
            </p:extLst>
          </p:nvPr>
        </p:nvGraphicFramePr>
        <p:xfrm>
          <a:off x="952500" y="1544194"/>
          <a:ext cx="7239000" cy="1170857"/>
        </p:xfrm>
        <a:graphic>
          <a:graphicData uri="http://schemas.openxmlformats.org/drawingml/2006/table">
            <a:tbl>
              <a:tblPr>
                <a:noFill/>
                <a:tableStyleId>{B623574C-9AE7-4070-A081-93A97D88BCA6}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300" b="1" dirty="0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4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Для обучения Байесовской модели нам необходимо вычислить 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Evidence</a:t>
                      </a:r>
                      <a:r>
                        <a:rPr lang="ru-RU" sz="14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, что как правило не возможно в явном виде. Необходимо численное вычисление.</a:t>
                      </a:r>
                    </a:p>
                  </a:txBody>
                  <a:tcPr marL="198000" marR="91425" marT="68575" marB="68575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300" b="1" dirty="0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400" dirty="0"/>
                        <a:t>Алгоритм Метрополиса-Гастингса позволяет провести </a:t>
                      </a:r>
                      <a:r>
                        <a:rPr lang="ru-RU" sz="1400" dirty="0" err="1"/>
                        <a:t>семплирование</a:t>
                      </a:r>
                      <a:r>
                        <a:rPr lang="ru-RU" sz="1400" dirty="0"/>
                        <a:t> для сложного распределения</a:t>
                      </a: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68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Практика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69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 с заданием</a:t>
            </a:r>
            <a:endParaRPr/>
          </a:p>
        </p:txBody>
      </p:sp>
      <p:graphicFrame>
        <p:nvGraphicFramePr>
          <p:cNvPr id="390" name="Google Shape;390;p69"/>
          <p:cNvGraphicFramePr/>
          <p:nvPr>
            <p:extLst>
              <p:ext uri="{D42A27DB-BD31-4B8C-83A1-F6EECF244321}">
                <p14:modId xmlns:p14="http://schemas.microsoft.com/office/powerpoint/2010/main" val="2524249168"/>
              </p:ext>
            </p:extLst>
          </p:nvPr>
        </p:nvGraphicFramePr>
        <p:xfrm>
          <a:off x="952500" y="1372744"/>
          <a:ext cx="7239000" cy="1047912"/>
        </p:xfrm>
        <a:graphic>
          <a:graphicData uri="http://schemas.openxmlformats.org/drawingml/2006/table">
            <a:tbl>
              <a:tblPr>
                <a:noFill/>
                <a:tableStyleId>{B623574C-9AE7-4070-A081-93A97D88BCA6}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300" b="1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Реализовать алгоритм </a:t>
                      </a:r>
                      <a:r>
                        <a:rPr lang="en-US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Rejection sampling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300" b="1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Реализовать алгоритм </a:t>
                      </a:r>
                      <a:r>
                        <a:rPr lang="en-GB" sz="1300" dirty="0" err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Metropilis</a:t>
                      </a:r>
                      <a:r>
                        <a:rPr lang="en-GB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-Hastings</a:t>
                      </a: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300" b="1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Посмотреть как использовать библиотеку </a:t>
                      </a:r>
                      <a:r>
                        <a:rPr lang="en-US" sz="1300" dirty="0" err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PyMc</a:t>
                      </a:r>
                      <a:r>
                        <a:rPr lang="en-US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для оценки </a:t>
                      </a:r>
                      <a:r>
                        <a:rPr lang="ru-RU" sz="1300" dirty="0" err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постериора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70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 с домашним заданием</a:t>
            </a:r>
            <a:endParaRPr/>
          </a:p>
        </p:txBody>
      </p:sp>
      <p:graphicFrame>
        <p:nvGraphicFramePr>
          <p:cNvPr id="399" name="Google Shape;399;p70"/>
          <p:cNvGraphicFramePr/>
          <p:nvPr>
            <p:extLst>
              <p:ext uri="{D42A27DB-BD31-4B8C-83A1-F6EECF244321}">
                <p14:modId xmlns:p14="http://schemas.microsoft.com/office/powerpoint/2010/main" val="1749788300"/>
              </p:ext>
            </p:extLst>
          </p:nvPr>
        </p:nvGraphicFramePr>
        <p:xfrm>
          <a:off x="952500" y="1372744"/>
          <a:ext cx="7239000" cy="563870"/>
        </p:xfrm>
        <a:graphic>
          <a:graphicData uri="http://schemas.openxmlformats.org/drawingml/2006/table">
            <a:tbl>
              <a:tblPr>
                <a:noFill/>
                <a:tableStyleId>{B623574C-9AE7-4070-A081-93A97D88BCA6}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300" b="1" dirty="0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 anchor="ctr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Используйте </a:t>
                      </a:r>
                      <a:r>
                        <a:rPr lang="en-GB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sample_posterior_predictive</a:t>
                      </a:r>
                      <a:r>
                        <a:rPr lang="en-GB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ru-RU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для генерации выборки </a:t>
                      </a:r>
                      <a:r>
                        <a:rPr lang="en-GB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k, </a:t>
                      </a:r>
                      <a:r>
                        <a:rPr lang="ru-RU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а затем постройте график апостериорного предсказательного распределения</a:t>
                      </a:r>
                      <a:endParaRPr sz="1300" dirty="0"/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401" name="Google Shape;401;p7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2500" y="4016231"/>
            <a:ext cx="457256" cy="457238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p70"/>
          <p:cNvSpPr txBox="1"/>
          <p:nvPr/>
        </p:nvSpPr>
        <p:spPr>
          <a:xfrm>
            <a:off x="1441925" y="4037106"/>
            <a:ext cx="5559000" cy="4631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ru" sz="1300" b="1" dirty="0">
                <a:solidFill>
                  <a:srgbClr val="FF9900"/>
                </a:solidFill>
                <a:latin typeface="Roboto"/>
                <a:ea typeface="Roboto"/>
                <a:cs typeface="Roboto"/>
                <a:sym typeface="Roboto"/>
              </a:rPr>
              <a:t>Сроки выполнения: 1 неделя</a:t>
            </a:r>
            <a:endParaRPr sz="1000" b="1" dirty="0">
              <a:solidFill>
                <a:srgbClr val="FF99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7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Список материалов для изучения</a:t>
            </a:r>
            <a:endParaRPr/>
          </a:p>
        </p:txBody>
      </p:sp>
      <p:sp>
        <p:nvSpPr>
          <p:cNvPr id="408" name="Google Shape;408;p71"/>
          <p:cNvSpPr txBox="1">
            <a:spLocks noGrp="1"/>
          </p:cNvSpPr>
          <p:nvPr>
            <p:ph type="body" idx="4294967295"/>
          </p:nvPr>
        </p:nvSpPr>
        <p:spPr>
          <a:xfrm>
            <a:off x="500550" y="1197863"/>
            <a:ext cx="7742400" cy="284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1200"/>
              </a:spcAft>
              <a:buSzPts val="1300"/>
              <a:buAutoNum type="arabicPeriod"/>
            </a:pPr>
            <a:r>
              <a:rPr lang="en-US" sz="1300" dirty="0">
                <a:hlinkClick r:id="rId3"/>
              </a:rPr>
              <a:t>https://habr.com/ru/companies/wunderfund/articles/279545/</a:t>
            </a:r>
            <a:r>
              <a:rPr lang="en-US" sz="1300" dirty="0"/>
              <a:t> </a:t>
            </a:r>
          </a:p>
          <a:p>
            <a:pPr indent="-311150">
              <a:spcAft>
                <a:spcPts val="1200"/>
              </a:spcAft>
              <a:buSzPts val="1300"/>
              <a:buFont typeface="Roboto"/>
              <a:buAutoNum type="arabicPeriod"/>
            </a:pPr>
            <a:r>
              <a:rPr lang="ru-RU" sz="1300" dirty="0"/>
              <a:t>Видео лекции «</a:t>
            </a:r>
            <a:r>
              <a:rPr lang="ru-RU" sz="1400" i="0" u="none" strike="noStrike" dirty="0">
                <a:solidFill>
                  <a:schemeClr val="tx1"/>
                </a:solidFill>
                <a:effectLst/>
                <a:latin typeface="YouTube Sans"/>
              </a:rPr>
              <a:t>Байесовские методы в машинном обучении</a:t>
            </a:r>
            <a:r>
              <a:rPr lang="ru-RU" sz="1300" dirty="0"/>
              <a:t>» </a:t>
            </a:r>
            <a:r>
              <a:rPr lang="en-GB" sz="1300" dirty="0">
                <a:hlinkClick r:id="rId4"/>
              </a:rPr>
              <a:t>https://www.youtube.com/playlist?list=PLEqoHzpnmTfCiJpMPccTWXD9DB4ERQkyw</a:t>
            </a:r>
            <a:r>
              <a:rPr lang="en-GB" sz="1300" dirty="0"/>
              <a:t> </a:t>
            </a:r>
            <a:endParaRPr lang="en-US" sz="1300" dirty="0"/>
          </a:p>
          <a:p>
            <a:pPr marL="457200" lvl="0" indent="-311150" algn="l" rtl="0">
              <a:spcBef>
                <a:spcPts val="0"/>
              </a:spcBef>
              <a:spcAft>
                <a:spcPts val="1200"/>
              </a:spcAft>
              <a:buSzPts val="1300"/>
              <a:buAutoNum type="arabicPeriod"/>
            </a:pPr>
            <a:r>
              <a:rPr lang="en-US" sz="1300" dirty="0"/>
              <a:t>Rejection sampling </a:t>
            </a:r>
            <a:r>
              <a:rPr lang="en-US" sz="1300" dirty="0">
                <a:hlinkClick r:id="rId5"/>
              </a:rPr>
              <a:t>https://youtu.be/si76S7QqxTU</a:t>
            </a:r>
            <a:r>
              <a:rPr lang="en-US" sz="1300" dirty="0"/>
              <a:t> </a:t>
            </a:r>
            <a:endParaRPr sz="1300" dirty="0"/>
          </a:p>
          <a:p>
            <a:pPr marL="457200" lvl="0" indent="-311150" algn="l" rtl="0">
              <a:spcBef>
                <a:spcPts val="0"/>
              </a:spcBef>
              <a:spcAft>
                <a:spcPts val="1200"/>
              </a:spcAft>
              <a:buSzPts val="1300"/>
              <a:buAutoNum type="arabicPeriod"/>
            </a:pPr>
            <a:r>
              <a:rPr lang="en-US" sz="1300" dirty="0"/>
              <a:t>Introduction in sampling methods </a:t>
            </a:r>
            <a:r>
              <a:rPr lang="en-US" sz="1300" dirty="0">
                <a:hlinkClick r:id="rId6"/>
              </a:rPr>
              <a:t>https://towardsdatascience.com/introduction-to-sampling-methods-c934b64b6b08</a:t>
            </a:r>
            <a:r>
              <a:rPr lang="en-US" sz="1300" dirty="0"/>
              <a:t> </a:t>
            </a:r>
            <a:endParaRPr sz="1300" dirty="0"/>
          </a:p>
          <a:p>
            <a:pPr marL="457200" lvl="0" indent="-311150" algn="l" rtl="0">
              <a:spcBef>
                <a:spcPts val="0"/>
              </a:spcBef>
              <a:spcAft>
                <a:spcPts val="1200"/>
              </a:spcAft>
              <a:buSzPts val="1300"/>
              <a:buAutoNum type="arabicPeriod"/>
            </a:pPr>
            <a:endParaRPr sz="1300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72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900"/>
              <a:t>Вопросы?</a:t>
            </a:r>
            <a:endParaRPr/>
          </a:p>
        </p:txBody>
      </p:sp>
      <p:pic>
        <p:nvPicPr>
          <p:cNvPr id="415" name="Google Shape;415;p7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9975" y="3370764"/>
            <a:ext cx="662535" cy="662535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p72"/>
          <p:cNvSpPr txBox="1"/>
          <p:nvPr/>
        </p:nvSpPr>
        <p:spPr>
          <a:xfrm>
            <a:off x="1438025" y="3378781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Ставим “+”,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вопросы есть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17" name="Google Shape;417;p7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02950" y="3370764"/>
            <a:ext cx="662535" cy="662535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p72"/>
          <p:cNvSpPr txBox="1"/>
          <p:nvPr/>
        </p:nvSpPr>
        <p:spPr>
          <a:xfrm>
            <a:off x="4806700" y="3378781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Ставим “–”,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вопросов нет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8"/>
          <p:cNvSpPr/>
          <p:nvPr/>
        </p:nvSpPr>
        <p:spPr>
          <a:xfrm>
            <a:off x="630000" y="2703050"/>
            <a:ext cx="1033800" cy="1983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48"/>
          <p:cNvSpPr txBox="1">
            <a:spLocks noGrp="1"/>
          </p:cNvSpPr>
          <p:nvPr>
            <p:ph type="title"/>
          </p:nvPr>
        </p:nvSpPr>
        <p:spPr>
          <a:xfrm>
            <a:off x="500550" y="821219"/>
            <a:ext cx="85206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3200" dirty="0"/>
              <a:t>Markov Chain Monte-Carlo (MCMC)</a:t>
            </a:r>
            <a:br>
              <a:rPr lang="en-US" sz="3200" dirty="0"/>
            </a:br>
            <a:br>
              <a:rPr lang="en-US" sz="2400" b="0" dirty="0"/>
            </a:br>
            <a:endParaRPr b="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7" name="Google Shape;207;p48"/>
          <p:cNvSpPr txBox="1">
            <a:spLocks noGrp="1"/>
          </p:cNvSpPr>
          <p:nvPr>
            <p:ph type="subTitle" idx="1"/>
          </p:nvPr>
        </p:nvSpPr>
        <p:spPr>
          <a:xfrm>
            <a:off x="500550" y="520133"/>
            <a:ext cx="7796700" cy="35692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Тема вебинара</a:t>
            </a:r>
            <a:endParaRPr dirty="0"/>
          </a:p>
        </p:txBody>
      </p:sp>
      <p:sp>
        <p:nvSpPr>
          <p:cNvPr id="208" name="Google Shape;208;p48"/>
          <p:cNvSpPr txBox="1">
            <a:spLocks noGrp="1"/>
          </p:cNvSpPr>
          <p:nvPr>
            <p:ph type="subTitle" idx="2"/>
          </p:nvPr>
        </p:nvSpPr>
        <p:spPr>
          <a:xfrm>
            <a:off x="3082400" y="2703052"/>
            <a:ext cx="5856300" cy="39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Игорь Стурейко</a:t>
            </a:r>
            <a:endParaRPr dirty="0"/>
          </a:p>
        </p:txBody>
      </p:sp>
      <p:sp>
        <p:nvSpPr>
          <p:cNvPr id="209" name="Google Shape;209;p48"/>
          <p:cNvSpPr txBox="1">
            <a:spLocks noGrp="1"/>
          </p:cNvSpPr>
          <p:nvPr>
            <p:ph type="subTitle" idx="3"/>
          </p:nvPr>
        </p:nvSpPr>
        <p:spPr>
          <a:xfrm>
            <a:off x="3082400" y="3162350"/>
            <a:ext cx="5095500" cy="15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50" b="1" dirty="0" err="1"/>
              <a:t>Teamlead</a:t>
            </a:r>
            <a:r>
              <a:rPr lang="ru-RU" sz="1150" b="1" dirty="0"/>
              <a:t>, главный инженер проекта –</a:t>
            </a:r>
            <a:r>
              <a:rPr lang="en-US" sz="1150" b="1" dirty="0"/>
              <a:t> </a:t>
            </a:r>
            <a:r>
              <a:rPr lang="ru-RU" sz="1150" b="1" dirty="0" err="1"/>
              <a:t>НИИгазэкономика</a:t>
            </a:r>
            <a:endParaRPr sz="1150" b="1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5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50" b="1" dirty="0"/>
              <a:t>Опыт:</a:t>
            </a:r>
            <a:endParaRPr sz="115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50" dirty="0"/>
              <a:t>Б</a:t>
            </a:r>
            <a:r>
              <a:rPr lang="ru" sz="1150" dirty="0"/>
              <a:t>олее 15 лет занимался прикладной математикой и мат моделированием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50" dirty="0"/>
              <a:t>(Data Scientist) (Python, С++) в НИИ ПАО Газпром</a:t>
            </a:r>
            <a:endParaRPr sz="115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5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50" dirty="0"/>
              <a:t>Анализ временных рядов, эволюционное развитие сложных систем</a:t>
            </a:r>
            <a:endParaRPr sz="115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5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50" b="1" dirty="0"/>
              <a:t>+7 (916) 156-07-82 (</a:t>
            </a:r>
            <a:r>
              <a:rPr lang="en-US" sz="1150" b="1" dirty="0" err="1"/>
              <a:t>whatsapp</a:t>
            </a:r>
            <a:r>
              <a:rPr lang="en-US" sz="1150" b="1" dirty="0"/>
              <a:t>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150" b="1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50" b="1" dirty="0"/>
              <a:t>@</a:t>
            </a:r>
            <a:r>
              <a:rPr lang="en-US" sz="1150" b="1" dirty="0" err="1"/>
              <a:t>stureiko</a:t>
            </a:r>
            <a:r>
              <a:rPr lang="en-US" sz="1150" b="1" dirty="0"/>
              <a:t> (TG)</a:t>
            </a:r>
            <a:endParaRPr sz="1150" b="1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99A103C-F3B2-9942-BE61-45E26582D7F9}"/>
              </a:ext>
            </a:extLst>
          </p:cNvPr>
          <p:cNvSpPr/>
          <p:nvPr/>
        </p:nvSpPr>
        <p:spPr>
          <a:xfrm>
            <a:off x="827107" y="2871470"/>
            <a:ext cx="1673385" cy="1646760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73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Рефлексия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5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Цели вебинара</a:t>
            </a:r>
            <a:endParaRPr/>
          </a:p>
        </p:txBody>
      </p:sp>
      <p:graphicFrame>
        <p:nvGraphicFramePr>
          <p:cNvPr id="283" name="Google Shape;283;p53"/>
          <p:cNvGraphicFramePr/>
          <p:nvPr/>
        </p:nvGraphicFramePr>
        <p:xfrm>
          <a:off x="952500" y="1544194"/>
          <a:ext cx="7239000" cy="1047912"/>
        </p:xfrm>
        <a:graphic>
          <a:graphicData uri="http://schemas.openxmlformats.org/drawingml/2006/table">
            <a:tbl>
              <a:tblPr>
                <a:noFill/>
                <a:tableStyleId>{B623574C-9AE7-4070-A081-93A97D88BCA6}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300" b="1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Понять почему возникает проблема </a:t>
                      </a:r>
                      <a:r>
                        <a:rPr lang="ru-RU" sz="1300" dirty="0" err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семплирования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300" b="1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Марковская цепь и метод </a:t>
                      </a:r>
                      <a:r>
                        <a:rPr lang="ru-RU" sz="1300" dirty="0" err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монте-карло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300" b="1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Семплирование для байесовского подхода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526456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7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Вопросы для проверки</a:t>
            </a:r>
            <a:endParaRPr/>
          </a:p>
        </p:txBody>
      </p:sp>
      <p:graphicFrame>
        <p:nvGraphicFramePr>
          <p:cNvPr id="436" name="Google Shape;436;p75"/>
          <p:cNvGraphicFramePr/>
          <p:nvPr>
            <p:extLst>
              <p:ext uri="{D42A27DB-BD31-4B8C-83A1-F6EECF244321}">
                <p14:modId xmlns:p14="http://schemas.microsoft.com/office/powerpoint/2010/main" val="3080432691"/>
              </p:ext>
            </p:extLst>
          </p:nvPr>
        </p:nvGraphicFramePr>
        <p:xfrm>
          <a:off x="952500" y="1315594"/>
          <a:ext cx="7239000" cy="1047912"/>
        </p:xfrm>
        <a:graphic>
          <a:graphicData uri="http://schemas.openxmlformats.org/drawingml/2006/table">
            <a:tbl>
              <a:tblPr>
                <a:noFill/>
                <a:tableStyleId>{B623574C-9AE7-4070-A081-93A97D88BCA6}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300" b="1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Какие методы </a:t>
                      </a:r>
                      <a:r>
                        <a:rPr lang="ru-RU" sz="1300" dirty="0" err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сэмплирования</a:t>
                      </a: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вы запомнили?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300" b="1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В каких случаях метод </a:t>
                      </a:r>
                      <a:r>
                        <a:rPr lang="en-US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rejection sampling </a:t>
                      </a: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не стоит использовать?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300" b="1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В чем недостаток метода Метрополиса-Гастингса?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7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Рефлексия</a:t>
            </a:r>
            <a:endParaRPr/>
          </a:p>
        </p:txBody>
      </p:sp>
      <p:pic>
        <p:nvPicPr>
          <p:cNvPr id="451" name="Google Shape;451;p7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3114" y="2019850"/>
            <a:ext cx="828522" cy="828504"/>
          </a:xfrm>
          <a:prstGeom prst="rect">
            <a:avLst/>
          </a:prstGeom>
          <a:noFill/>
          <a:ln>
            <a:noFill/>
          </a:ln>
        </p:spPr>
      </p:pic>
      <p:sp>
        <p:nvSpPr>
          <p:cNvPr id="452" name="Google Shape;452;p77"/>
          <p:cNvSpPr txBox="1"/>
          <p:nvPr/>
        </p:nvSpPr>
        <p:spPr>
          <a:xfrm>
            <a:off x="1700240" y="2364004"/>
            <a:ext cx="46722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 какими впечатлениями уходите с вебинара?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3" name="Google Shape;453;p77"/>
          <p:cNvSpPr txBox="1"/>
          <p:nvPr/>
        </p:nvSpPr>
        <p:spPr>
          <a:xfrm>
            <a:off x="1700240" y="3414189"/>
            <a:ext cx="49968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Как будете применять на практике то,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что узнали на вебинаре?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54" name="Google Shape;454;p7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21950" y="3330152"/>
            <a:ext cx="845250" cy="845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78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520600" cy="95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Следующий вебинар</a:t>
            </a:r>
            <a:endParaRPr/>
          </a:p>
        </p:txBody>
      </p:sp>
      <p:sp>
        <p:nvSpPr>
          <p:cNvPr id="461" name="Google Shape;461;p78"/>
          <p:cNvSpPr txBox="1"/>
          <p:nvPr/>
        </p:nvSpPr>
        <p:spPr>
          <a:xfrm>
            <a:off x="1915425" y="1502825"/>
            <a:ext cx="68253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dirty="0">
                <a:solidFill>
                  <a:srgbClr val="FF9900"/>
                </a:solidFill>
                <a:latin typeface="Roboto"/>
                <a:ea typeface="Roboto"/>
                <a:cs typeface="Roboto"/>
                <a:sym typeface="Roboto"/>
              </a:rPr>
              <a:t>10 августа 2023</a:t>
            </a:r>
            <a:endParaRPr sz="1500" dirty="0">
              <a:solidFill>
                <a:srgbClr val="FF99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62" name="Google Shape;462;p78"/>
          <p:cNvSpPr txBox="1"/>
          <p:nvPr/>
        </p:nvSpPr>
        <p:spPr>
          <a:xfrm>
            <a:off x="1915425" y="1826708"/>
            <a:ext cx="61569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500" b="1" dirty="0">
                <a:solidFill>
                  <a:srgbClr val="050505"/>
                </a:solidFill>
                <a:latin typeface="Roboto"/>
                <a:ea typeface="Roboto"/>
                <a:cs typeface="Roboto"/>
                <a:sym typeface="Roboto"/>
              </a:rPr>
              <a:t>Байесовское АВ тестирование</a:t>
            </a:r>
            <a:endParaRPr sz="2400" b="1" dirty="0">
              <a:solidFill>
                <a:srgbClr val="013D85"/>
              </a:solidFill>
            </a:endParaRPr>
          </a:p>
        </p:txBody>
      </p:sp>
      <p:pic>
        <p:nvPicPr>
          <p:cNvPr id="463" name="Google Shape;463;p7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6500" y="1558024"/>
            <a:ext cx="760725" cy="760725"/>
          </a:xfrm>
          <a:prstGeom prst="rect">
            <a:avLst/>
          </a:prstGeom>
          <a:noFill/>
          <a:ln>
            <a:noFill/>
          </a:ln>
        </p:spPr>
      </p:pic>
      <p:sp>
        <p:nvSpPr>
          <p:cNvPr id="464" name="Google Shape;464;p78"/>
          <p:cNvSpPr txBox="1"/>
          <p:nvPr/>
        </p:nvSpPr>
        <p:spPr>
          <a:xfrm>
            <a:off x="1179775" y="3660425"/>
            <a:ext cx="2056200" cy="7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latin typeface="Roboto"/>
                <a:ea typeface="Roboto"/>
                <a:cs typeface="Roboto"/>
                <a:sym typeface="Roboto"/>
              </a:rPr>
              <a:t>Ссылка на вебинар будет в ЛК за 15 минут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65" name="Google Shape;465;p78"/>
          <p:cNvSpPr txBox="1"/>
          <p:nvPr/>
        </p:nvSpPr>
        <p:spPr>
          <a:xfrm>
            <a:off x="3844125" y="3660413"/>
            <a:ext cx="1766400" cy="7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latin typeface="Roboto"/>
                <a:ea typeface="Roboto"/>
                <a:cs typeface="Roboto"/>
                <a:sym typeface="Roboto"/>
              </a:rPr>
              <a:t>Материалы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latin typeface="Roboto"/>
                <a:ea typeface="Roboto"/>
                <a:cs typeface="Roboto"/>
                <a:sym typeface="Roboto"/>
              </a:rPr>
              <a:t>к занятию в ЛК — можно изучать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66" name="Google Shape;466;p78"/>
          <p:cNvSpPr txBox="1"/>
          <p:nvPr/>
        </p:nvSpPr>
        <p:spPr>
          <a:xfrm>
            <a:off x="6101125" y="3660413"/>
            <a:ext cx="2100900" cy="7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latin typeface="Roboto"/>
                <a:ea typeface="Roboto"/>
                <a:cs typeface="Roboto"/>
                <a:sym typeface="Roboto"/>
              </a:rPr>
              <a:t>Обязательный материал обозначен красной лентой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67" name="Google Shape;467;p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35150" y="3750544"/>
            <a:ext cx="214313" cy="214313"/>
          </a:xfrm>
          <a:prstGeom prst="rect">
            <a:avLst/>
          </a:prstGeom>
          <a:noFill/>
          <a:ln>
            <a:noFill/>
          </a:ln>
        </p:spPr>
      </p:pic>
      <p:pic>
        <p:nvPicPr>
          <p:cNvPr id="469" name="Google Shape;469;p7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43250" y="3692869"/>
            <a:ext cx="329663" cy="329663"/>
          </a:xfrm>
          <a:prstGeom prst="rect">
            <a:avLst/>
          </a:prstGeom>
          <a:noFill/>
          <a:ln>
            <a:noFill/>
          </a:ln>
        </p:spPr>
      </p:pic>
      <p:pic>
        <p:nvPicPr>
          <p:cNvPr id="470" name="Google Shape;470;p7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480775" y="3692869"/>
            <a:ext cx="329663" cy="3296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79"/>
          <p:cNvSpPr txBox="1">
            <a:spLocks noGrp="1"/>
          </p:cNvSpPr>
          <p:nvPr>
            <p:ph type="title"/>
          </p:nvPr>
        </p:nvSpPr>
        <p:spPr>
          <a:xfrm>
            <a:off x="956225" y="396394"/>
            <a:ext cx="7559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800"/>
              <a:t>Заполните, пожалуйста,</a:t>
            </a:r>
            <a:endParaRPr sz="3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800"/>
              <a:t>опрос о занятии</a:t>
            </a:r>
            <a:endParaRPr sz="3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800"/>
              <a:t>по ссылке в чате</a:t>
            </a:r>
            <a:endParaRPr sz="380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80"/>
          <p:cNvSpPr txBox="1">
            <a:spLocks noGrp="1"/>
          </p:cNvSpPr>
          <p:nvPr>
            <p:ph type="title"/>
          </p:nvPr>
        </p:nvSpPr>
        <p:spPr>
          <a:xfrm>
            <a:off x="500550" y="821221"/>
            <a:ext cx="8520600" cy="136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Приходите на следующие вебинары</a:t>
            </a:r>
            <a:endParaRPr/>
          </a:p>
        </p:txBody>
      </p:sp>
      <p:sp>
        <p:nvSpPr>
          <p:cNvPr id="481" name="Google Shape;481;p80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Спасибо за внимание!</a:t>
            </a:r>
            <a:endParaRPr/>
          </a:p>
        </p:txBody>
      </p:sp>
      <p:sp>
        <p:nvSpPr>
          <p:cNvPr id="482" name="Google Shape;482;p80"/>
          <p:cNvSpPr/>
          <p:nvPr/>
        </p:nvSpPr>
        <p:spPr>
          <a:xfrm>
            <a:off x="630000" y="2716325"/>
            <a:ext cx="1033800" cy="1983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A72D406-34B2-E644-8EF5-F43E601BE5FF}"/>
              </a:ext>
            </a:extLst>
          </p:cNvPr>
          <p:cNvSpPr/>
          <p:nvPr/>
        </p:nvSpPr>
        <p:spPr>
          <a:xfrm>
            <a:off x="827107" y="2871470"/>
            <a:ext cx="1673385" cy="1646760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16" name="Google Shape;208;p48">
            <a:extLst>
              <a:ext uri="{FF2B5EF4-FFF2-40B4-BE49-F238E27FC236}">
                <a16:creationId xmlns:a16="http://schemas.microsoft.com/office/drawing/2014/main" id="{FBD95D38-A00F-524D-8D29-5E6FF525149C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3082400" y="2703052"/>
            <a:ext cx="5856300" cy="39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Игорь Стурейко</a:t>
            </a:r>
            <a:endParaRPr dirty="0"/>
          </a:p>
        </p:txBody>
      </p:sp>
      <p:sp>
        <p:nvSpPr>
          <p:cNvPr id="17" name="Google Shape;209;p48">
            <a:extLst>
              <a:ext uri="{FF2B5EF4-FFF2-40B4-BE49-F238E27FC236}">
                <a16:creationId xmlns:a16="http://schemas.microsoft.com/office/drawing/2014/main" id="{C837A048-78D8-FF4C-AE52-E9A527E55CB6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3082400" y="3162350"/>
            <a:ext cx="5095500" cy="15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50" b="1" dirty="0" err="1"/>
              <a:t>Teamlead</a:t>
            </a:r>
            <a:r>
              <a:rPr lang="ru-RU" sz="1150" b="1" dirty="0"/>
              <a:t>, главный инженер проекта –</a:t>
            </a:r>
            <a:r>
              <a:rPr lang="en-US" sz="1150" b="1" dirty="0"/>
              <a:t> </a:t>
            </a:r>
            <a:r>
              <a:rPr lang="ru-RU" sz="1150" b="1" dirty="0" err="1"/>
              <a:t>НИИгазэкономика</a:t>
            </a:r>
            <a:endParaRPr sz="1150" b="1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5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50" b="1" dirty="0"/>
              <a:t>Опыт:</a:t>
            </a:r>
            <a:endParaRPr sz="115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50" dirty="0"/>
              <a:t>Б</a:t>
            </a:r>
            <a:r>
              <a:rPr lang="ru" sz="1150" dirty="0"/>
              <a:t>олее 15 лет занимался прикладной математикой и мат моделированием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50" dirty="0"/>
              <a:t>(Data Scientist) (Python, С++) в НИИ ПАО Газпром</a:t>
            </a:r>
            <a:endParaRPr sz="115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5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50" dirty="0"/>
              <a:t>Анализ временных рядов, эволюционное развитие сложных систем</a:t>
            </a:r>
            <a:endParaRPr sz="115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5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50" b="1" dirty="0"/>
              <a:t>+7 (916) 156-07-82 (</a:t>
            </a:r>
            <a:r>
              <a:rPr lang="en-US" sz="1150" b="1" dirty="0" err="1"/>
              <a:t>whatsapp</a:t>
            </a:r>
            <a:r>
              <a:rPr lang="en-US" sz="1150" b="1" dirty="0"/>
              <a:t>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150" b="1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50" b="1" dirty="0"/>
              <a:t>@</a:t>
            </a:r>
            <a:r>
              <a:rPr lang="en-US" sz="1150" b="1" dirty="0" err="1"/>
              <a:t>stureiko</a:t>
            </a:r>
            <a:r>
              <a:rPr lang="en-US" sz="1150" b="1" dirty="0"/>
              <a:t> (TG)</a:t>
            </a:r>
            <a:endParaRPr sz="1150" b="1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74D5D25-4995-3D4C-AB4C-705D485081EC}"/>
              </a:ext>
            </a:extLst>
          </p:cNvPr>
          <p:cNvSpPr txBox="1"/>
          <p:nvPr/>
        </p:nvSpPr>
        <p:spPr>
          <a:xfrm>
            <a:off x="781970" y="1633308"/>
            <a:ext cx="33826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  <a:r>
              <a:rPr lang="ru-RU" dirty="0"/>
              <a:t>0.08 </a:t>
            </a:r>
            <a:r>
              <a:rPr lang="en-US" dirty="0"/>
              <a:t>– </a:t>
            </a:r>
            <a:r>
              <a:rPr lang="ru-RU" dirty="0"/>
              <a:t>Байесовское АВ тестирование</a:t>
            </a:r>
            <a:endParaRPr lang="en-RU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9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200" b="1"/>
              <a:t>Правила вебинара</a:t>
            </a:r>
            <a:endParaRPr sz="3200" b="1"/>
          </a:p>
        </p:txBody>
      </p:sp>
      <p:pic>
        <p:nvPicPr>
          <p:cNvPr id="215" name="Google Shape;215;p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7650" y="3951281"/>
            <a:ext cx="692621" cy="6926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4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37650" y="1281613"/>
            <a:ext cx="692621" cy="6926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4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37651" y="3061406"/>
            <a:ext cx="692621" cy="692599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49"/>
          <p:cNvSpPr txBox="1"/>
          <p:nvPr/>
        </p:nvSpPr>
        <p:spPr>
          <a:xfrm>
            <a:off x="1654525" y="1252250"/>
            <a:ext cx="24753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Активно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участвуем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9" name="Google Shape;219;p49"/>
          <p:cNvSpPr txBox="1"/>
          <p:nvPr/>
        </p:nvSpPr>
        <p:spPr>
          <a:xfrm>
            <a:off x="1654525" y="3066419"/>
            <a:ext cx="3231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dirty="0">
                <a:latin typeface="Roboto"/>
                <a:ea typeface="Roboto"/>
                <a:cs typeface="Roboto"/>
                <a:sym typeface="Roboto"/>
              </a:rPr>
              <a:t>Задаем вопрос</a:t>
            </a:r>
            <a:endParaRPr sz="15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dirty="0">
                <a:latin typeface="Roboto"/>
                <a:ea typeface="Roboto"/>
                <a:cs typeface="Roboto"/>
                <a:sym typeface="Roboto"/>
              </a:rPr>
              <a:t>в чат</a:t>
            </a:r>
            <a:endParaRPr sz="15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0" name="Google Shape;220;p49"/>
          <p:cNvSpPr txBox="1"/>
          <p:nvPr/>
        </p:nvSpPr>
        <p:spPr>
          <a:xfrm>
            <a:off x="1654525" y="3975059"/>
            <a:ext cx="3231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Вопросы вижу в чате,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могу ответить не сразу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1" name="Google Shape;221;p49"/>
          <p:cNvSpPr txBox="1"/>
          <p:nvPr/>
        </p:nvSpPr>
        <p:spPr>
          <a:xfrm>
            <a:off x="1654525" y="2049300"/>
            <a:ext cx="2475300" cy="8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Off-topic обсуждаем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в учебной группе 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#</a:t>
            </a:r>
            <a:r>
              <a:rPr lang="ru" sz="1500" b="1">
                <a:latin typeface="Roboto"/>
                <a:ea typeface="Roboto"/>
                <a:cs typeface="Roboto"/>
                <a:sym typeface="Roboto"/>
              </a:rPr>
              <a:t>канал группы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2" name="Google Shape;222;p49"/>
          <p:cNvSpPr/>
          <p:nvPr/>
        </p:nvSpPr>
        <p:spPr>
          <a:xfrm>
            <a:off x="6046275" y="-8050"/>
            <a:ext cx="3097500" cy="51435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49"/>
          <p:cNvSpPr txBox="1"/>
          <p:nvPr/>
        </p:nvSpPr>
        <p:spPr>
          <a:xfrm>
            <a:off x="6344063" y="1052963"/>
            <a:ext cx="20442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Условные </a:t>
            </a:r>
            <a:endParaRPr sz="20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обозначения</a:t>
            </a:r>
            <a:endParaRPr sz="20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24" name="Google Shape;224;p4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438593" y="1912032"/>
            <a:ext cx="330301" cy="330303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49"/>
          <p:cNvSpPr txBox="1"/>
          <p:nvPr/>
        </p:nvSpPr>
        <p:spPr>
          <a:xfrm>
            <a:off x="6829363" y="1898744"/>
            <a:ext cx="2044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Индивидуально</a:t>
            </a:r>
            <a:endParaRPr sz="1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26" name="Google Shape;226;p49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438593" y="2392126"/>
            <a:ext cx="330301" cy="330303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49"/>
          <p:cNvSpPr txBox="1"/>
          <p:nvPr/>
        </p:nvSpPr>
        <p:spPr>
          <a:xfrm>
            <a:off x="6829363" y="2291099"/>
            <a:ext cx="20442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Время, необходимое</a:t>
            </a:r>
            <a:endParaRPr sz="1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на активность</a:t>
            </a:r>
            <a:endParaRPr sz="1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28" name="Google Shape;228;p49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438593" y="2872220"/>
            <a:ext cx="330301" cy="330303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49"/>
          <p:cNvSpPr txBox="1"/>
          <p:nvPr/>
        </p:nvSpPr>
        <p:spPr>
          <a:xfrm>
            <a:off x="6829363" y="2873300"/>
            <a:ext cx="2044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Пишем в чат</a:t>
            </a:r>
            <a:endParaRPr sz="1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0" name="Google Shape;230;p49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438593" y="3352314"/>
            <a:ext cx="330301" cy="330303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49"/>
          <p:cNvSpPr txBox="1"/>
          <p:nvPr/>
        </p:nvSpPr>
        <p:spPr>
          <a:xfrm>
            <a:off x="6829363" y="3359347"/>
            <a:ext cx="2044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Говорим голосом</a:t>
            </a:r>
            <a:endParaRPr sz="1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2" name="Google Shape;232;p49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6438593" y="3832409"/>
            <a:ext cx="330301" cy="330301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49"/>
          <p:cNvSpPr txBox="1"/>
          <p:nvPr/>
        </p:nvSpPr>
        <p:spPr>
          <a:xfrm>
            <a:off x="6829363" y="3827568"/>
            <a:ext cx="2044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Документ</a:t>
            </a:r>
            <a:endParaRPr sz="1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4" name="Google Shape;234;p49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6438593" y="4312503"/>
            <a:ext cx="330301" cy="330303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49"/>
          <p:cNvSpPr txBox="1"/>
          <p:nvPr/>
        </p:nvSpPr>
        <p:spPr>
          <a:xfrm>
            <a:off x="6829363" y="4223086"/>
            <a:ext cx="20442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Ответьте себе или</a:t>
            </a:r>
            <a:endParaRPr sz="1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задайте вопрос</a:t>
            </a:r>
            <a:endParaRPr sz="1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7" name="Google Shape;237;p49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837650" y="2171500"/>
            <a:ext cx="692625" cy="69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5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Карта курса</a:t>
            </a:r>
            <a:endParaRPr/>
          </a:p>
        </p:txBody>
      </p:sp>
      <p:sp>
        <p:nvSpPr>
          <p:cNvPr id="250" name="Google Shape;250;p51"/>
          <p:cNvSpPr/>
          <p:nvPr/>
        </p:nvSpPr>
        <p:spPr>
          <a:xfrm>
            <a:off x="5805201" y="627325"/>
            <a:ext cx="2473200" cy="579300"/>
          </a:xfrm>
          <a:prstGeom prst="roundRect">
            <a:avLst>
              <a:gd name="adj" fmla="val 16667"/>
            </a:avLst>
          </a:prstGeom>
          <a:solidFill>
            <a:srgbClr val="FFD966">
              <a:alpha val="50000"/>
            </a:srgbClr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Google Sans"/>
              </a:rPr>
              <a:t>Advanced Machine Learning. </a:t>
            </a:r>
            <a:r>
              <a:rPr lang="en-GB" sz="1600" b="0" i="0" u="none" strike="noStrike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Google Sans"/>
              </a:rPr>
              <a:t>AutoML</a:t>
            </a:r>
            <a:endParaRPr sz="1300" dirty="0">
              <a:solidFill>
                <a:schemeClr val="tx1">
                  <a:lumMod val="50000"/>
                  <a:lumOff val="50000"/>
                </a:schemeClr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1" name="Google Shape;251;p51"/>
          <p:cNvSpPr/>
          <p:nvPr/>
        </p:nvSpPr>
        <p:spPr>
          <a:xfrm>
            <a:off x="1897875" y="1638275"/>
            <a:ext cx="2473200" cy="579300"/>
          </a:xfrm>
          <a:prstGeom prst="roundRect">
            <a:avLst>
              <a:gd name="adj" fmla="val 16667"/>
            </a:avLst>
          </a:prstGeom>
          <a:solidFill>
            <a:srgbClr val="FFD966">
              <a:alpha val="50000"/>
            </a:srgbClr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Google Sans"/>
              </a:rPr>
              <a:t>Production</a:t>
            </a:r>
            <a:endParaRPr sz="1300" dirty="0">
              <a:solidFill>
                <a:schemeClr val="tx1">
                  <a:lumMod val="50000"/>
                  <a:lumOff val="50000"/>
                </a:schemeClr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2" name="Google Shape;252;p51"/>
          <p:cNvSpPr/>
          <p:nvPr/>
        </p:nvSpPr>
        <p:spPr>
          <a:xfrm>
            <a:off x="5205883" y="1847803"/>
            <a:ext cx="2203200" cy="579300"/>
          </a:xfrm>
          <a:prstGeom prst="roundRect">
            <a:avLst>
              <a:gd name="adj" fmla="val 16667"/>
            </a:avLst>
          </a:prstGeom>
          <a:solidFill>
            <a:srgbClr val="FFD966">
              <a:alpha val="50000"/>
            </a:srgbClr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Google Sans"/>
              </a:rPr>
              <a:t>Временные ряды</a:t>
            </a:r>
            <a:endParaRPr sz="1300" dirty="0">
              <a:solidFill>
                <a:schemeClr val="tx1">
                  <a:lumMod val="50000"/>
                  <a:lumOff val="50000"/>
                </a:schemeClr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3" name="Google Shape;253;p51"/>
          <p:cNvSpPr/>
          <p:nvPr/>
        </p:nvSpPr>
        <p:spPr>
          <a:xfrm>
            <a:off x="1116500" y="3022738"/>
            <a:ext cx="2970600" cy="579300"/>
          </a:xfrm>
          <a:prstGeom prst="roundRect">
            <a:avLst>
              <a:gd name="adj" fmla="val 16667"/>
            </a:avLst>
          </a:prstGeom>
          <a:solidFill>
            <a:srgbClr val="FFD966">
              <a:alpha val="50000"/>
            </a:srgbClr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Google Sans"/>
              </a:rPr>
              <a:t>Графы</a:t>
            </a:r>
            <a:endParaRPr sz="1300" dirty="0">
              <a:solidFill>
                <a:schemeClr val="tx1">
                  <a:lumMod val="50000"/>
                  <a:lumOff val="50000"/>
                </a:schemeClr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4" name="Google Shape;254;p51"/>
          <p:cNvSpPr/>
          <p:nvPr/>
        </p:nvSpPr>
        <p:spPr>
          <a:xfrm>
            <a:off x="5840300" y="2778634"/>
            <a:ext cx="2473200" cy="579300"/>
          </a:xfrm>
          <a:prstGeom prst="roundRect">
            <a:avLst>
              <a:gd name="adj" fmla="val 16667"/>
            </a:avLst>
          </a:prstGeom>
          <a:solidFill>
            <a:srgbClr val="FFD966">
              <a:alpha val="50000"/>
            </a:srgbClr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Google Sans"/>
              </a:rPr>
              <a:t>Рекомендательные системы.</a:t>
            </a:r>
            <a:endParaRPr sz="1300" dirty="0">
              <a:solidFill>
                <a:schemeClr val="tx1">
                  <a:lumMod val="50000"/>
                  <a:lumOff val="50000"/>
                </a:schemeClr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55" name="Google Shape;255;p51"/>
          <p:cNvCxnSpPr>
            <a:stCxn id="251" idx="3"/>
            <a:endCxn id="252" idx="1"/>
          </p:cNvCxnSpPr>
          <p:nvPr/>
        </p:nvCxnSpPr>
        <p:spPr>
          <a:xfrm>
            <a:off x="4371075" y="1927925"/>
            <a:ext cx="834900" cy="209400"/>
          </a:xfrm>
          <a:prstGeom prst="curvedConnector3">
            <a:avLst>
              <a:gd name="adj1" fmla="val 49994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256" name="Google Shape;256;p51"/>
          <p:cNvCxnSpPr>
            <a:stCxn id="250" idx="1"/>
            <a:endCxn id="251" idx="1"/>
          </p:cNvCxnSpPr>
          <p:nvPr/>
        </p:nvCxnSpPr>
        <p:spPr>
          <a:xfrm flipH="1">
            <a:off x="1898001" y="916975"/>
            <a:ext cx="3907200" cy="1011000"/>
          </a:xfrm>
          <a:prstGeom prst="curvedConnector3">
            <a:avLst>
              <a:gd name="adj1" fmla="val 106098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257" name="Google Shape;257;p51"/>
          <p:cNvSpPr/>
          <p:nvPr/>
        </p:nvSpPr>
        <p:spPr>
          <a:xfrm>
            <a:off x="1677150" y="4121276"/>
            <a:ext cx="3083700" cy="579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0" i="0" u="none" strike="noStrike" dirty="0">
                <a:solidFill>
                  <a:srgbClr val="1F1F1F"/>
                </a:solidFill>
                <a:effectLst/>
                <a:latin typeface="Google Sans"/>
              </a:rPr>
              <a:t>Bayesian Learning</a:t>
            </a:r>
            <a:endParaRPr sz="13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58" name="Google Shape;258;p51"/>
          <p:cNvCxnSpPr>
            <a:stCxn id="252" idx="3"/>
            <a:endCxn id="254" idx="3"/>
          </p:cNvCxnSpPr>
          <p:nvPr/>
        </p:nvCxnSpPr>
        <p:spPr>
          <a:xfrm>
            <a:off x="7409083" y="2137453"/>
            <a:ext cx="904500" cy="930900"/>
          </a:xfrm>
          <a:prstGeom prst="curvedConnector3">
            <a:avLst>
              <a:gd name="adj1" fmla="val 126318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259" name="Google Shape;259;p51"/>
          <p:cNvCxnSpPr>
            <a:stCxn id="254" idx="1"/>
            <a:endCxn id="253" idx="3"/>
          </p:cNvCxnSpPr>
          <p:nvPr/>
        </p:nvCxnSpPr>
        <p:spPr>
          <a:xfrm flipH="1">
            <a:off x="4087100" y="3068284"/>
            <a:ext cx="1753200" cy="2442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260" name="Google Shape;260;p51"/>
          <p:cNvCxnSpPr>
            <a:stCxn id="253" idx="1"/>
            <a:endCxn id="257" idx="1"/>
          </p:cNvCxnSpPr>
          <p:nvPr/>
        </p:nvCxnSpPr>
        <p:spPr>
          <a:xfrm rot="10800000" flipH="1" flipV="1">
            <a:off x="1116500" y="3312388"/>
            <a:ext cx="560650" cy="1098538"/>
          </a:xfrm>
          <a:prstGeom prst="curvedConnector3">
            <a:avLst>
              <a:gd name="adj1" fmla="val -40774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15" name="Google Shape;257;p51">
            <a:extLst>
              <a:ext uri="{FF2B5EF4-FFF2-40B4-BE49-F238E27FC236}">
                <a16:creationId xmlns:a16="http://schemas.microsoft.com/office/drawing/2014/main" id="{299356DE-B83D-7D49-BFAD-A7BED53D3832}"/>
              </a:ext>
            </a:extLst>
          </p:cNvPr>
          <p:cNvSpPr/>
          <p:nvPr/>
        </p:nvSpPr>
        <p:spPr>
          <a:xfrm>
            <a:off x="5679900" y="4163193"/>
            <a:ext cx="3083700" cy="579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en-GB" sz="1600" dirty="0">
                <a:solidFill>
                  <a:srgbClr val="1F1F1F"/>
                </a:solidFill>
                <a:latin typeface="Google Sans"/>
              </a:rPr>
              <a:t>Reinforcement Learning</a:t>
            </a:r>
            <a:endParaRPr sz="1600"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cxnSp>
        <p:nvCxnSpPr>
          <p:cNvPr id="17" name="Google Shape;260;p51">
            <a:extLst>
              <a:ext uri="{FF2B5EF4-FFF2-40B4-BE49-F238E27FC236}">
                <a16:creationId xmlns:a16="http://schemas.microsoft.com/office/drawing/2014/main" id="{98711FCA-522E-384F-8EC1-9826044D2DAC}"/>
              </a:ext>
            </a:extLst>
          </p:cNvPr>
          <p:cNvCxnSpPr>
            <a:cxnSpLocks/>
            <a:stCxn id="257" idx="3"/>
            <a:endCxn id="15" idx="1"/>
          </p:cNvCxnSpPr>
          <p:nvPr/>
        </p:nvCxnSpPr>
        <p:spPr>
          <a:xfrm>
            <a:off x="4760850" y="4410926"/>
            <a:ext cx="919050" cy="41917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52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Маршрут вебинара</a:t>
            </a:r>
            <a:endParaRPr/>
          </a:p>
        </p:txBody>
      </p:sp>
      <p:sp>
        <p:nvSpPr>
          <p:cNvPr id="267" name="Google Shape;267;p52"/>
          <p:cNvSpPr/>
          <p:nvPr/>
        </p:nvSpPr>
        <p:spPr>
          <a:xfrm>
            <a:off x="786525" y="1205525"/>
            <a:ext cx="33849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Знакомство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8" name="Google Shape;268;p52"/>
          <p:cNvSpPr/>
          <p:nvPr/>
        </p:nvSpPr>
        <p:spPr>
          <a:xfrm>
            <a:off x="787125" y="1795027"/>
            <a:ext cx="33849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Проблема </a:t>
            </a:r>
            <a:r>
              <a:rPr lang="ru-RU" sz="13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семплирования</a:t>
            </a:r>
            <a:endParaRPr sz="13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9" name="Google Shape;269;p52"/>
          <p:cNvSpPr/>
          <p:nvPr/>
        </p:nvSpPr>
        <p:spPr>
          <a:xfrm>
            <a:off x="787125" y="2372042"/>
            <a:ext cx="33849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sz="1300" dirty="0">
                <a:solidFill>
                  <a:srgbClr val="050505"/>
                </a:solidFill>
                <a:latin typeface="Roboto"/>
                <a:ea typeface="Roboto"/>
                <a:cs typeface="Roboto"/>
                <a:sym typeface="Roboto"/>
              </a:rPr>
              <a:t>Монте-Карло</a:t>
            </a:r>
          </a:p>
        </p:txBody>
      </p:sp>
      <p:sp>
        <p:nvSpPr>
          <p:cNvPr id="270" name="Google Shape;270;p52"/>
          <p:cNvSpPr/>
          <p:nvPr/>
        </p:nvSpPr>
        <p:spPr>
          <a:xfrm>
            <a:off x="786525" y="2949064"/>
            <a:ext cx="33849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Марковский процесс</a:t>
            </a:r>
          </a:p>
        </p:txBody>
      </p:sp>
      <p:sp>
        <p:nvSpPr>
          <p:cNvPr id="271" name="Google Shape;271;p52"/>
          <p:cNvSpPr/>
          <p:nvPr/>
        </p:nvSpPr>
        <p:spPr>
          <a:xfrm>
            <a:off x="786525" y="3526100"/>
            <a:ext cx="33849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Семплирование</a:t>
            </a:r>
            <a:endParaRPr sz="1300" dirty="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73" name="Google Shape;273;p52"/>
          <p:cNvCxnSpPr>
            <a:stCxn id="267" idx="1"/>
            <a:endCxn id="268" idx="1"/>
          </p:cNvCxnSpPr>
          <p:nvPr/>
        </p:nvCxnSpPr>
        <p:spPr>
          <a:xfrm>
            <a:off x="786525" y="1393625"/>
            <a:ext cx="600" cy="589500"/>
          </a:xfrm>
          <a:prstGeom prst="curvedConnector3">
            <a:avLst>
              <a:gd name="adj1" fmla="val -396875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274" name="Google Shape;274;p52"/>
          <p:cNvCxnSpPr>
            <a:stCxn id="268" idx="1"/>
            <a:endCxn id="269" idx="1"/>
          </p:cNvCxnSpPr>
          <p:nvPr/>
        </p:nvCxnSpPr>
        <p:spPr>
          <a:xfrm>
            <a:off x="787125" y="1983127"/>
            <a:ext cx="600" cy="576900"/>
          </a:xfrm>
          <a:prstGeom prst="curvedConnector3">
            <a:avLst>
              <a:gd name="adj1" fmla="val -396875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275" name="Google Shape;275;p52"/>
          <p:cNvCxnSpPr>
            <a:stCxn id="269" idx="1"/>
            <a:endCxn id="270" idx="1"/>
          </p:cNvCxnSpPr>
          <p:nvPr/>
        </p:nvCxnSpPr>
        <p:spPr>
          <a:xfrm flipH="1">
            <a:off x="786525" y="2560142"/>
            <a:ext cx="600" cy="576900"/>
          </a:xfrm>
          <a:prstGeom prst="curvedConnector3">
            <a:avLst>
              <a:gd name="adj1" fmla="val 397875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276" name="Google Shape;276;p52"/>
          <p:cNvCxnSpPr>
            <a:stCxn id="270" idx="1"/>
            <a:endCxn id="271" idx="1"/>
          </p:cNvCxnSpPr>
          <p:nvPr/>
        </p:nvCxnSpPr>
        <p:spPr>
          <a:xfrm>
            <a:off x="786525" y="3137164"/>
            <a:ext cx="600" cy="576900"/>
          </a:xfrm>
          <a:prstGeom prst="curvedConnector3">
            <a:avLst>
              <a:gd name="adj1" fmla="val -396875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12" name="Google Shape;271;p52">
            <a:extLst>
              <a:ext uri="{FF2B5EF4-FFF2-40B4-BE49-F238E27FC236}">
                <a16:creationId xmlns:a16="http://schemas.microsoft.com/office/drawing/2014/main" id="{ADAFD11A-EB3E-3C44-B319-6665A27CAE75}"/>
              </a:ext>
            </a:extLst>
          </p:cNvPr>
          <p:cNvSpPr/>
          <p:nvPr/>
        </p:nvSpPr>
        <p:spPr>
          <a:xfrm>
            <a:off x="786525" y="4103136"/>
            <a:ext cx="33849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Практика</a:t>
            </a:r>
            <a:endParaRPr sz="1300" dirty="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3" name="Google Shape;276;p52">
            <a:extLst>
              <a:ext uri="{FF2B5EF4-FFF2-40B4-BE49-F238E27FC236}">
                <a16:creationId xmlns:a16="http://schemas.microsoft.com/office/drawing/2014/main" id="{491F4126-E97E-B845-8C69-DEE465AF1A3A}"/>
              </a:ext>
            </a:extLst>
          </p:cNvPr>
          <p:cNvCxnSpPr/>
          <p:nvPr/>
        </p:nvCxnSpPr>
        <p:spPr>
          <a:xfrm>
            <a:off x="785925" y="3714336"/>
            <a:ext cx="600" cy="576900"/>
          </a:xfrm>
          <a:prstGeom prst="curvedConnector3">
            <a:avLst>
              <a:gd name="adj1" fmla="val -396875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5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Цели вебинара</a:t>
            </a:r>
            <a:endParaRPr/>
          </a:p>
        </p:txBody>
      </p:sp>
      <p:graphicFrame>
        <p:nvGraphicFramePr>
          <p:cNvPr id="283" name="Google Shape;283;p53"/>
          <p:cNvGraphicFramePr/>
          <p:nvPr>
            <p:extLst>
              <p:ext uri="{D42A27DB-BD31-4B8C-83A1-F6EECF244321}">
                <p14:modId xmlns:p14="http://schemas.microsoft.com/office/powerpoint/2010/main" val="1861762169"/>
              </p:ext>
            </p:extLst>
          </p:nvPr>
        </p:nvGraphicFramePr>
        <p:xfrm>
          <a:off x="952500" y="1544194"/>
          <a:ext cx="7239000" cy="1047912"/>
        </p:xfrm>
        <a:graphic>
          <a:graphicData uri="http://schemas.openxmlformats.org/drawingml/2006/table">
            <a:tbl>
              <a:tblPr>
                <a:noFill/>
                <a:tableStyleId>{B623574C-9AE7-4070-A081-93A97D88BCA6}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300" b="1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Понять почему возникает проблема </a:t>
                      </a:r>
                      <a:r>
                        <a:rPr lang="ru-RU" sz="1300" dirty="0" err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семплирования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300" b="1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Марковская цепь и метод </a:t>
                      </a:r>
                      <a:r>
                        <a:rPr lang="ru-RU" sz="1300" dirty="0" err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монте-карло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300" b="1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Семплирование для байесовского подхода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5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Смысл</a:t>
            </a:r>
            <a:endParaRPr/>
          </a:p>
        </p:txBody>
      </p:sp>
      <p:graphicFrame>
        <p:nvGraphicFramePr>
          <p:cNvPr id="291" name="Google Shape;291;p54"/>
          <p:cNvGraphicFramePr/>
          <p:nvPr>
            <p:extLst>
              <p:ext uri="{D42A27DB-BD31-4B8C-83A1-F6EECF244321}">
                <p14:modId xmlns:p14="http://schemas.microsoft.com/office/powerpoint/2010/main" val="2737079651"/>
              </p:ext>
            </p:extLst>
          </p:nvPr>
        </p:nvGraphicFramePr>
        <p:xfrm>
          <a:off x="952500" y="1544194"/>
          <a:ext cx="7239000" cy="1217149"/>
        </p:xfrm>
        <a:graphic>
          <a:graphicData uri="http://schemas.openxmlformats.org/drawingml/2006/table">
            <a:tbl>
              <a:tblPr>
                <a:noFill/>
                <a:tableStyleId>{B623574C-9AE7-4070-A081-93A97D88BCA6}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300" b="1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ru-RU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Roboto"/>
                          <a:cs typeface="Arial"/>
                          <a:sym typeface="Roboto"/>
                        </a:rPr>
                        <a:t>Реализовать схему байесовского обучения в случае когда априорное распределение сложное или не сопряженное с правдоподобием</a:t>
                      </a:r>
                      <a:endParaRPr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Roboto"/>
                        <a:cs typeface="Arial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300" b="1" dirty="0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Аппроксимация ожидаемых значений функций относительно вероятностного распределения 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93" name="Google Shape;293;p54"/>
          <p:cNvSpPr txBox="1">
            <a:spLocks noGrp="1"/>
          </p:cNvSpPr>
          <p:nvPr>
            <p:ph type="subTitle" idx="4294967295"/>
          </p:nvPr>
        </p:nvSpPr>
        <p:spPr>
          <a:xfrm>
            <a:off x="500550" y="85736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FF9900"/>
                </a:solidFill>
              </a:rPr>
              <a:t>Зачем вам это уметь</a:t>
            </a:r>
            <a:endParaRPr sz="1500" b="1">
              <a:solidFill>
                <a:srgbClr val="FF9900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55"/>
          <p:cNvSpPr txBox="1">
            <a:spLocks noGrp="1"/>
          </p:cNvSpPr>
          <p:nvPr>
            <p:ph type="subTitle" idx="4294967295"/>
          </p:nvPr>
        </p:nvSpPr>
        <p:spPr>
          <a:xfrm>
            <a:off x="2630075" y="1737729"/>
            <a:ext cx="6125700" cy="106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500" b="1" dirty="0">
                <a:solidFill>
                  <a:srgbClr val="FF9900"/>
                </a:solidFill>
              </a:rPr>
              <a:t>Что такое марковская цепь и </a:t>
            </a:r>
            <a:r>
              <a:rPr lang="ru-RU" sz="1500" b="1" dirty="0" err="1">
                <a:solidFill>
                  <a:srgbClr val="FF9900"/>
                </a:solidFill>
              </a:rPr>
              <a:t>марковский</a:t>
            </a:r>
            <a:r>
              <a:rPr lang="ru-RU" sz="1500" b="1" dirty="0">
                <a:solidFill>
                  <a:srgbClr val="FF9900"/>
                </a:solidFill>
              </a:rPr>
              <a:t> процесс?</a:t>
            </a:r>
            <a:endParaRPr sz="1500" b="1" dirty="0">
              <a:solidFill>
                <a:srgbClr val="FF99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500" b="1" dirty="0">
                <a:solidFill>
                  <a:srgbClr val="FF9900"/>
                </a:solidFill>
              </a:rPr>
              <a:t>Что такое метод Монте-Карло?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500" b="1" dirty="0">
                <a:solidFill>
                  <a:srgbClr val="FF9900"/>
                </a:solidFill>
              </a:rPr>
              <a:t>Что такое </a:t>
            </a:r>
            <a:r>
              <a:rPr lang="ru-RU" sz="1500" b="1" dirty="0" err="1">
                <a:solidFill>
                  <a:srgbClr val="FF9900"/>
                </a:solidFill>
              </a:rPr>
              <a:t>семплирование</a:t>
            </a:r>
            <a:r>
              <a:rPr lang="ru-RU" sz="1500" b="1" dirty="0">
                <a:solidFill>
                  <a:srgbClr val="FF9900"/>
                </a:solidFill>
              </a:rPr>
              <a:t>?</a:t>
            </a:r>
            <a:endParaRPr sz="1500" b="1" dirty="0">
              <a:solidFill>
                <a:srgbClr val="FF9900"/>
              </a:solidFill>
            </a:endParaRPr>
          </a:p>
        </p:txBody>
      </p:sp>
      <p:pic>
        <p:nvPicPr>
          <p:cNvPr id="300" name="Google Shape;300;p5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2490" y="1426613"/>
            <a:ext cx="1414775" cy="1414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7926</TotalTime>
  <Words>1441</Words>
  <Application>Microsoft Macintosh PowerPoint</Application>
  <PresentationFormat>On-screen Show (16:9)</PresentationFormat>
  <Paragraphs>246</Paragraphs>
  <Slides>36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36</vt:i4>
      </vt:variant>
    </vt:vector>
  </HeadingPairs>
  <TitlesOfParts>
    <vt:vector size="45" baseType="lpstr">
      <vt:lpstr>Roboto</vt:lpstr>
      <vt:lpstr>Cambria Math</vt:lpstr>
      <vt:lpstr>Arial</vt:lpstr>
      <vt:lpstr>Google Sans</vt:lpstr>
      <vt:lpstr>Courier New</vt:lpstr>
      <vt:lpstr>Helvetica Neue</vt:lpstr>
      <vt:lpstr>YouTube Sans</vt:lpstr>
      <vt:lpstr>Светлая тема</vt:lpstr>
      <vt:lpstr>Светлая тема</vt:lpstr>
      <vt:lpstr>ML Advanced Markov Chain Monte-Carlo (MCMC)</vt:lpstr>
      <vt:lpstr>Проверить, идет ли запись</vt:lpstr>
      <vt:lpstr>Markov Chain Monte-Carlo (MCMC)   </vt:lpstr>
      <vt:lpstr>Правила вебинара</vt:lpstr>
      <vt:lpstr>Карта курса</vt:lpstr>
      <vt:lpstr>Маршрут вебинара</vt:lpstr>
      <vt:lpstr>Цели вебинара</vt:lpstr>
      <vt:lpstr>Смысл</vt:lpstr>
      <vt:lpstr>PowerPoint Presentation</vt:lpstr>
      <vt:lpstr>Проблема</vt:lpstr>
      <vt:lpstr>Обучение Байесовской модели</vt:lpstr>
      <vt:lpstr>Метод Монте-Карло</vt:lpstr>
      <vt:lpstr>Семплирование</vt:lpstr>
      <vt:lpstr>Семплирование</vt:lpstr>
      <vt:lpstr>Семплирование – Rejection sampling</vt:lpstr>
      <vt:lpstr>Семплирование – Rejection sampling</vt:lpstr>
      <vt:lpstr>Семплирование – Importance sampling</vt:lpstr>
      <vt:lpstr>Семплирование – Importance sampling</vt:lpstr>
      <vt:lpstr>PowerPoint Presentation</vt:lpstr>
      <vt:lpstr>Стационарное распределение Марковской цепи</vt:lpstr>
      <vt:lpstr>Алгоритм Метрополиса-Гастингса</vt:lpstr>
      <vt:lpstr>Алгоритм Метрополиса-Гастингса</vt:lpstr>
      <vt:lpstr>Вопросы для проверки</vt:lpstr>
      <vt:lpstr>Ключевые тезисы  </vt:lpstr>
      <vt:lpstr>Практика</vt:lpstr>
      <vt:lpstr>Слайд с заданием</vt:lpstr>
      <vt:lpstr>Слайд с домашним заданием</vt:lpstr>
      <vt:lpstr>Список материалов для изучения</vt:lpstr>
      <vt:lpstr>Вопросы?</vt:lpstr>
      <vt:lpstr>Рефлексия</vt:lpstr>
      <vt:lpstr>Цели вебинара</vt:lpstr>
      <vt:lpstr>Вопросы для проверки</vt:lpstr>
      <vt:lpstr>Рефлексия</vt:lpstr>
      <vt:lpstr>Следующий вебинар</vt:lpstr>
      <vt:lpstr>Заполните, пожалуйста, опрос о занятии по ссылке в чате</vt:lpstr>
      <vt:lpstr>Приходите на следующие вебинары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ML Advanced Введение в вероятностное моделирование, апостериорные оценки, сэмплирование</dc:title>
  <cp:lastModifiedBy>Стурейко Игорь Олегович</cp:lastModifiedBy>
  <cp:revision>37</cp:revision>
  <dcterms:modified xsi:type="dcterms:W3CDTF">2023-07-31T18:07:40Z</dcterms:modified>
</cp:coreProperties>
</file>